
<file path=[Content_Types].xml><?xml version="1.0" encoding="utf-8"?>
<Types xmlns="http://schemas.openxmlformats.org/package/2006/content-types">
  <Default Extension="bmp" ContentType="image/bmp"/>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83" r:id="rId5"/>
    <p:sldId id="259" r:id="rId6"/>
    <p:sldId id="260" r:id="rId7"/>
    <p:sldId id="261" r:id="rId8"/>
    <p:sldId id="28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82" r:id="rId23"/>
    <p:sldId id="275" r:id="rId24"/>
    <p:sldId id="276" r:id="rId25"/>
    <p:sldId id="278" r:id="rId26"/>
    <p:sldId id="277" r:id="rId27"/>
    <p:sldId id="280" r:id="rId28"/>
    <p:sldId id="279"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168F7D-6919-413C-9AF3-981B42112A6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649D92C-B567-4740-8465-0D46C0DAEC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B4A37DD-CED0-4317-8322-38961817A221}"/>
              </a:ext>
            </a:extLst>
          </p:cNvPr>
          <p:cNvSpPr>
            <a:spLocks noGrp="1"/>
          </p:cNvSpPr>
          <p:nvPr>
            <p:ph type="dt" sz="half" idx="10"/>
          </p:nvPr>
        </p:nvSpPr>
        <p:spPr/>
        <p:txBody>
          <a:bodyPr/>
          <a:lstStyle/>
          <a:p>
            <a:fld id="{46BCB8E8-7A6C-45CD-B2C3-51EB42027CC5}" type="datetimeFigureOut">
              <a:rPr lang="zh-CN" altLang="en-US" smtClean="0"/>
              <a:t>2020/12/17</a:t>
            </a:fld>
            <a:endParaRPr lang="zh-CN" altLang="en-US"/>
          </a:p>
        </p:txBody>
      </p:sp>
      <p:sp>
        <p:nvSpPr>
          <p:cNvPr id="5" name="页脚占位符 4">
            <a:extLst>
              <a:ext uri="{FF2B5EF4-FFF2-40B4-BE49-F238E27FC236}">
                <a16:creationId xmlns:a16="http://schemas.microsoft.com/office/drawing/2014/main" id="{090BC96C-D43F-46EC-86D7-E59E200F246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37FDF9D-DC9A-4847-BBD4-05BF1DD3B243}"/>
              </a:ext>
            </a:extLst>
          </p:cNvPr>
          <p:cNvSpPr>
            <a:spLocks noGrp="1"/>
          </p:cNvSpPr>
          <p:nvPr>
            <p:ph type="sldNum" sz="quarter" idx="12"/>
          </p:nvPr>
        </p:nvSpPr>
        <p:spPr/>
        <p:txBody>
          <a:bodyPr/>
          <a:lstStyle/>
          <a:p>
            <a:fld id="{E53D6362-2B81-4FD5-8D0A-373DE199C09F}" type="slidenum">
              <a:rPr lang="zh-CN" altLang="en-US" smtClean="0"/>
              <a:t>‹#›</a:t>
            </a:fld>
            <a:endParaRPr lang="zh-CN" altLang="en-US"/>
          </a:p>
        </p:txBody>
      </p:sp>
    </p:spTree>
    <p:extLst>
      <p:ext uri="{BB962C8B-B14F-4D97-AF65-F5344CB8AC3E}">
        <p14:creationId xmlns:p14="http://schemas.microsoft.com/office/powerpoint/2010/main" val="1558014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06029E-B953-4D2A-87B3-DD8A9C17E45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D82572D-7D7F-4AF1-A768-3BD6C73425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859F98-749C-4363-8308-E313793F227B}"/>
              </a:ext>
            </a:extLst>
          </p:cNvPr>
          <p:cNvSpPr>
            <a:spLocks noGrp="1"/>
          </p:cNvSpPr>
          <p:nvPr>
            <p:ph type="dt" sz="half" idx="10"/>
          </p:nvPr>
        </p:nvSpPr>
        <p:spPr/>
        <p:txBody>
          <a:bodyPr/>
          <a:lstStyle/>
          <a:p>
            <a:fld id="{46BCB8E8-7A6C-45CD-B2C3-51EB42027CC5}" type="datetimeFigureOut">
              <a:rPr lang="zh-CN" altLang="en-US" smtClean="0"/>
              <a:t>2020/12/17</a:t>
            </a:fld>
            <a:endParaRPr lang="zh-CN" altLang="en-US"/>
          </a:p>
        </p:txBody>
      </p:sp>
      <p:sp>
        <p:nvSpPr>
          <p:cNvPr id="5" name="页脚占位符 4">
            <a:extLst>
              <a:ext uri="{FF2B5EF4-FFF2-40B4-BE49-F238E27FC236}">
                <a16:creationId xmlns:a16="http://schemas.microsoft.com/office/drawing/2014/main" id="{096FA3E5-B9DB-4A59-A757-1A82A256A1A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563EE5C-B8E7-46C0-A0E8-E8920AD1D139}"/>
              </a:ext>
            </a:extLst>
          </p:cNvPr>
          <p:cNvSpPr>
            <a:spLocks noGrp="1"/>
          </p:cNvSpPr>
          <p:nvPr>
            <p:ph type="sldNum" sz="quarter" idx="12"/>
          </p:nvPr>
        </p:nvSpPr>
        <p:spPr/>
        <p:txBody>
          <a:bodyPr/>
          <a:lstStyle/>
          <a:p>
            <a:fld id="{E53D6362-2B81-4FD5-8D0A-373DE199C09F}" type="slidenum">
              <a:rPr lang="zh-CN" altLang="en-US" smtClean="0"/>
              <a:t>‹#›</a:t>
            </a:fld>
            <a:endParaRPr lang="zh-CN" altLang="en-US"/>
          </a:p>
        </p:txBody>
      </p:sp>
    </p:spTree>
    <p:extLst>
      <p:ext uri="{BB962C8B-B14F-4D97-AF65-F5344CB8AC3E}">
        <p14:creationId xmlns:p14="http://schemas.microsoft.com/office/powerpoint/2010/main" val="491167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749ABA2-1397-440E-9E46-F4CB51A3108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0316BD-BE2E-4DB4-BFC7-9034FBF5C3F2}"/>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9C9B5B-3908-4B6F-8F80-1900913DDFF3}"/>
              </a:ext>
            </a:extLst>
          </p:cNvPr>
          <p:cNvSpPr>
            <a:spLocks noGrp="1"/>
          </p:cNvSpPr>
          <p:nvPr>
            <p:ph type="dt" sz="half" idx="10"/>
          </p:nvPr>
        </p:nvSpPr>
        <p:spPr/>
        <p:txBody>
          <a:bodyPr/>
          <a:lstStyle/>
          <a:p>
            <a:fld id="{46BCB8E8-7A6C-45CD-B2C3-51EB42027CC5}" type="datetimeFigureOut">
              <a:rPr lang="zh-CN" altLang="en-US" smtClean="0"/>
              <a:t>2020/12/17</a:t>
            </a:fld>
            <a:endParaRPr lang="zh-CN" altLang="en-US"/>
          </a:p>
        </p:txBody>
      </p:sp>
      <p:sp>
        <p:nvSpPr>
          <p:cNvPr id="5" name="页脚占位符 4">
            <a:extLst>
              <a:ext uri="{FF2B5EF4-FFF2-40B4-BE49-F238E27FC236}">
                <a16:creationId xmlns:a16="http://schemas.microsoft.com/office/drawing/2014/main" id="{5A2DD4AA-AF7C-459C-BDF6-5D64E5C7461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AC6E126-78C9-4CB5-B679-EA5B1F90AC6F}"/>
              </a:ext>
            </a:extLst>
          </p:cNvPr>
          <p:cNvSpPr>
            <a:spLocks noGrp="1"/>
          </p:cNvSpPr>
          <p:nvPr>
            <p:ph type="sldNum" sz="quarter" idx="12"/>
          </p:nvPr>
        </p:nvSpPr>
        <p:spPr/>
        <p:txBody>
          <a:bodyPr/>
          <a:lstStyle/>
          <a:p>
            <a:fld id="{E53D6362-2B81-4FD5-8D0A-373DE199C09F}" type="slidenum">
              <a:rPr lang="zh-CN" altLang="en-US" smtClean="0"/>
              <a:t>‹#›</a:t>
            </a:fld>
            <a:endParaRPr lang="zh-CN" altLang="en-US"/>
          </a:p>
        </p:txBody>
      </p:sp>
    </p:spTree>
    <p:extLst>
      <p:ext uri="{BB962C8B-B14F-4D97-AF65-F5344CB8AC3E}">
        <p14:creationId xmlns:p14="http://schemas.microsoft.com/office/powerpoint/2010/main" val="549148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4EA29C-FD58-4126-A13F-E0F55691851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7C23951-6865-43A6-9ADC-7DB222E8B72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F536268-7FFC-41BA-B058-A8AB9324D348}"/>
              </a:ext>
            </a:extLst>
          </p:cNvPr>
          <p:cNvSpPr>
            <a:spLocks noGrp="1"/>
          </p:cNvSpPr>
          <p:nvPr>
            <p:ph type="dt" sz="half" idx="10"/>
          </p:nvPr>
        </p:nvSpPr>
        <p:spPr/>
        <p:txBody>
          <a:bodyPr/>
          <a:lstStyle/>
          <a:p>
            <a:fld id="{46BCB8E8-7A6C-45CD-B2C3-51EB42027CC5}" type="datetimeFigureOut">
              <a:rPr lang="zh-CN" altLang="en-US" smtClean="0"/>
              <a:t>2020/12/17</a:t>
            </a:fld>
            <a:endParaRPr lang="zh-CN" altLang="en-US"/>
          </a:p>
        </p:txBody>
      </p:sp>
      <p:sp>
        <p:nvSpPr>
          <p:cNvPr id="5" name="页脚占位符 4">
            <a:extLst>
              <a:ext uri="{FF2B5EF4-FFF2-40B4-BE49-F238E27FC236}">
                <a16:creationId xmlns:a16="http://schemas.microsoft.com/office/drawing/2014/main" id="{9EB0D9CF-C0EA-49FE-A4BC-659C1D0EA04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046F86A-3F5B-43A3-ADA2-D21411CA7AF1}"/>
              </a:ext>
            </a:extLst>
          </p:cNvPr>
          <p:cNvSpPr>
            <a:spLocks noGrp="1"/>
          </p:cNvSpPr>
          <p:nvPr>
            <p:ph type="sldNum" sz="quarter" idx="12"/>
          </p:nvPr>
        </p:nvSpPr>
        <p:spPr/>
        <p:txBody>
          <a:bodyPr/>
          <a:lstStyle/>
          <a:p>
            <a:fld id="{E53D6362-2B81-4FD5-8D0A-373DE199C09F}" type="slidenum">
              <a:rPr lang="zh-CN" altLang="en-US" smtClean="0"/>
              <a:t>‹#›</a:t>
            </a:fld>
            <a:endParaRPr lang="zh-CN" altLang="en-US"/>
          </a:p>
        </p:txBody>
      </p:sp>
    </p:spTree>
    <p:extLst>
      <p:ext uri="{BB962C8B-B14F-4D97-AF65-F5344CB8AC3E}">
        <p14:creationId xmlns:p14="http://schemas.microsoft.com/office/powerpoint/2010/main" val="3261996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B83880-AD59-4C86-B379-A20365EB3D3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A0BEAA6-FC84-4EF7-BDCB-A7F7A5BDC4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563FC4C-B20B-41D1-A7B1-77EAD1F5BD71}"/>
              </a:ext>
            </a:extLst>
          </p:cNvPr>
          <p:cNvSpPr>
            <a:spLocks noGrp="1"/>
          </p:cNvSpPr>
          <p:nvPr>
            <p:ph type="dt" sz="half" idx="10"/>
          </p:nvPr>
        </p:nvSpPr>
        <p:spPr/>
        <p:txBody>
          <a:bodyPr/>
          <a:lstStyle/>
          <a:p>
            <a:fld id="{46BCB8E8-7A6C-45CD-B2C3-51EB42027CC5}" type="datetimeFigureOut">
              <a:rPr lang="zh-CN" altLang="en-US" smtClean="0"/>
              <a:t>2020/12/17</a:t>
            </a:fld>
            <a:endParaRPr lang="zh-CN" altLang="en-US"/>
          </a:p>
        </p:txBody>
      </p:sp>
      <p:sp>
        <p:nvSpPr>
          <p:cNvPr id="5" name="页脚占位符 4">
            <a:extLst>
              <a:ext uri="{FF2B5EF4-FFF2-40B4-BE49-F238E27FC236}">
                <a16:creationId xmlns:a16="http://schemas.microsoft.com/office/drawing/2014/main" id="{8CDD6789-8CB4-4A62-B0C9-33F70367666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12B18C9-964C-4DC4-9B56-D81DAF27FF5F}"/>
              </a:ext>
            </a:extLst>
          </p:cNvPr>
          <p:cNvSpPr>
            <a:spLocks noGrp="1"/>
          </p:cNvSpPr>
          <p:nvPr>
            <p:ph type="sldNum" sz="quarter" idx="12"/>
          </p:nvPr>
        </p:nvSpPr>
        <p:spPr/>
        <p:txBody>
          <a:bodyPr/>
          <a:lstStyle/>
          <a:p>
            <a:fld id="{E53D6362-2B81-4FD5-8D0A-373DE199C09F}" type="slidenum">
              <a:rPr lang="zh-CN" altLang="en-US" smtClean="0"/>
              <a:t>‹#›</a:t>
            </a:fld>
            <a:endParaRPr lang="zh-CN" altLang="en-US"/>
          </a:p>
        </p:txBody>
      </p:sp>
    </p:spTree>
    <p:extLst>
      <p:ext uri="{BB962C8B-B14F-4D97-AF65-F5344CB8AC3E}">
        <p14:creationId xmlns:p14="http://schemas.microsoft.com/office/powerpoint/2010/main" val="2201599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73B2DA-ED21-4DEC-9833-FC8ABD33BDB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EAB3ED-E1A4-4D94-80EF-7B25F8F9029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6AFD11C-D33D-41C6-8A16-C2A3BCEE80CD}"/>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3291610-72D7-4417-8E25-991446D61E25}"/>
              </a:ext>
            </a:extLst>
          </p:cNvPr>
          <p:cNvSpPr>
            <a:spLocks noGrp="1"/>
          </p:cNvSpPr>
          <p:nvPr>
            <p:ph type="dt" sz="half" idx="10"/>
          </p:nvPr>
        </p:nvSpPr>
        <p:spPr/>
        <p:txBody>
          <a:bodyPr/>
          <a:lstStyle/>
          <a:p>
            <a:fld id="{46BCB8E8-7A6C-45CD-B2C3-51EB42027CC5}" type="datetimeFigureOut">
              <a:rPr lang="zh-CN" altLang="en-US" smtClean="0"/>
              <a:t>2020/12/17</a:t>
            </a:fld>
            <a:endParaRPr lang="zh-CN" altLang="en-US"/>
          </a:p>
        </p:txBody>
      </p:sp>
      <p:sp>
        <p:nvSpPr>
          <p:cNvPr id="6" name="页脚占位符 5">
            <a:extLst>
              <a:ext uri="{FF2B5EF4-FFF2-40B4-BE49-F238E27FC236}">
                <a16:creationId xmlns:a16="http://schemas.microsoft.com/office/drawing/2014/main" id="{47B81FCD-F8F3-4798-9F4E-F55509B1A72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E787845-B5C7-4258-96B4-BDADA6CBE15B}"/>
              </a:ext>
            </a:extLst>
          </p:cNvPr>
          <p:cNvSpPr>
            <a:spLocks noGrp="1"/>
          </p:cNvSpPr>
          <p:nvPr>
            <p:ph type="sldNum" sz="quarter" idx="12"/>
          </p:nvPr>
        </p:nvSpPr>
        <p:spPr/>
        <p:txBody>
          <a:bodyPr/>
          <a:lstStyle/>
          <a:p>
            <a:fld id="{E53D6362-2B81-4FD5-8D0A-373DE199C09F}" type="slidenum">
              <a:rPr lang="zh-CN" altLang="en-US" smtClean="0"/>
              <a:t>‹#›</a:t>
            </a:fld>
            <a:endParaRPr lang="zh-CN" altLang="en-US"/>
          </a:p>
        </p:txBody>
      </p:sp>
    </p:spTree>
    <p:extLst>
      <p:ext uri="{BB962C8B-B14F-4D97-AF65-F5344CB8AC3E}">
        <p14:creationId xmlns:p14="http://schemas.microsoft.com/office/powerpoint/2010/main" val="3631117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48F1E4-372B-4466-96C6-0100C081367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94BEAE-1AA7-4BC1-813E-E6CF56AA2F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037420C-4227-4F42-B3A6-B1B9DC89783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4D1888F-06AD-482F-9D3D-27BB922061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E64355E-12C1-49AF-AFB1-5CAC2C49E7A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6800971-EA23-4BA5-A77A-7F32AB110630}"/>
              </a:ext>
            </a:extLst>
          </p:cNvPr>
          <p:cNvSpPr>
            <a:spLocks noGrp="1"/>
          </p:cNvSpPr>
          <p:nvPr>
            <p:ph type="dt" sz="half" idx="10"/>
          </p:nvPr>
        </p:nvSpPr>
        <p:spPr/>
        <p:txBody>
          <a:bodyPr/>
          <a:lstStyle/>
          <a:p>
            <a:fld id="{46BCB8E8-7A6C-45CD-B2C3-51EB42027CC5}" type="datetimeFigureOut">
              <a:rPr lang="zh-CN" altLang="en-US" smtClean="0"/>
              <a:t>2020/12/17</a:t>
            </a:fld>
            <a:endParaRPr lang="zh-CN" altLang="en-US"/>
          </a:p>
        </p:txBody>
      </p:sp>
      <p:sp>
        <p:nvSpPr>
          <p:cNvPr id="8" name="页脚占位符 7">
            <a:extLst>
              <a:ext uri="{FF2B5EF4-FFF2-40B4-BE49-F238E27FC236}">
                <a16:creationId xmlns:a16="http://schemas.microsoft.com/office/drawing/2014/main" id="{0798C6CF-9EB8-47AF-9EDF-56C2861DB95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0054A28-5538-418E-B034-B4FD6906B44A}"/>
              </a:ext>
            </a:extLst>
          </p:cNvPr>
          <p:cNvSpPr>
            <a:spLocks noGrp="1"/>
          </p:cNvSpPr>
          <p:nvPr>
            <p:ph type="sldNum" sz="quarter" idx="12"/>
          </p:nvPr>
        </p:nvSpPr>
        <p:spPr/>
        <p:txBody>
          <a:bodyPr/>
          <a:lstStyle/>
          <a:p>
            <a:fld id="{E53D6362-2B81-4FD5-8D0A-373DE199C09F}" type="slidenum">
              <a:rPr lang="zh-CN" altLang="en-US" smtClean="0"/>
              <a:t>‹#›</a:t>
            </a:fld>
            <a:endParaRPr lang="zh-CN" altLang="en-US"/>
          </a:p>
        </p:txBody>
      </p:sp>
    </p:spTree>
    <p:extLst>
      <p:ext uri="{BB962C8B-B14F-4D97-AF65-F5344CB8AC3E}">
        <p14:creationId xmlns:p14="http://schemas.microsoft.com/office/powerpoint/2010/main" val="2208277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FCDA6B-9F12-4341-B1B9-7377034184F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4990009-4DBA-4A96-9C5A-3A25CFFE3E12}"/>
              </a:ext>
            </a:extLst>
          </p:cNvPr>
          <p:cNvSpPr>
            <a:spLocks noGrp="1"/>
          </p:cNvSpPr>
          <p:nvPr>
            <p:ph type="dt" sz="half" idx="10"/>
          </p:nvPr>
        </p:nvSpPr>
        <p:spPr/>
        <p:txBody>
          <a:bodyPr/>
          <a:lstStyle/>
          <a:p>
            <a:fld id="{46BCB8E8-7A6C-45CD-B2C3-51EB42027CC5}" type="datetimeFigureOut">
              <a:rPr lang="zh-CN" altLang="en-US" smtClean="0"/>
              <a:t>2020/12/17</a:t>
            </a:fld>
            <a:endParaRPr lang="zh-CN" altLang="en-US"/>
          </a:p>
        </p:txBody>
      </p:sp>
      <p:sp>
        <p:nvSpPr>
          <p:cNvPr id="4" name="页脚占位符 3">
            <a:extLst>
              <a:ext uri="{FF2B5EF4-FFF2-40B4-BE49-F238E27FC236}">
                <a16:creationId xmlns:a16="http://schemas.microsoft.com/office/drawing/2014/main" id="{5DA4C396-9B3F-40CE-A61E-24D4F52C5B4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355A90E-C790-4003-AECA-C6B4A43C8ECC}"/>
              </a:ext>
            </a:extLst>
          </p:cNvPr>
          <p:cNvSpPr>
            <a:spLocks noGrp="1"/>
          </p:cNvSpPr>
          <p:nvPr>
            <p:ph type="sldNum" sz="quarter" idx="12"/>
          </p:nvPr>
        </p:nvSpPr>
        <p:spPr/>
        <p:txBody>
          <a:bodyPr/>
          <a:lstStyle/>
          <a:p>
            <a:fld id="{E53D6362-2B81-4FD5-8D0A-373DE199C09F}" type="slidenum">
              <a:rPr lang="zh-CN" altLang="en-US" smtClean="0"/>
              <a:t>‹#›</a:t>
            </a:fld>
            <a:endParaRPr lang="zh-CN" altLang="en-US"/>
          </a:p>
        </p:txBody>
      </p:sp>
    </p:spTree>
    <p:extLst>
      <p:ext uri="{BB962C8B-B14F-4D97-AF65-F5344CB8AC3E}">
        <p14:creationId xmlns:p14="http://schemas.microsoft.com/office/powerpoint/2010/main" val="3786088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8C2AFA9-CD02-443F-AF80-B152365C9216}"/>
              </a:ext>
            </a:extLst>
          </p:cNvPr>
          <p:cNvSpPr>
            <a:spLocks noGrp="1"/>
          </p:cNvSpPr>
          <p:nvPr>
            <p:ph type="dt" sz="half" idx="10"/>
          </p:nvPr>
        </p:nvSpPr>
        <p:spPr/>
        <p:txBody>
          <a:bodyPr/>
          <a:lstStyle/>
          <a:p>
            <a:fld id="{46BCB8E8-7A6C-45CD-B2C3-51EB42027CC5}" type="datetimeFigureOut">
              <a:rPr lang="zh-CN" altLang="en-US" smtClean="0"/>
              <a:t>2020/12/17</a:t>
            </a:fld>
            <a:endParaRPr lang="zh-CN" altLang="en-US"/>
          </a:p>
        </p:txBody>
      </p:sp>
      <p:sp>
        <p:nvSpPr>
          <p:cNvPr id="3" name="页脚占位符 2">
            <a:extLst>
              <a:ext uri="{FF2B5EF4-FFF2-40B4-BE49-F238E27FC236}">
                <a16:creationId xmlns:a16="http://schemas.microsoft.com/office/drawing/2014/main" id="{34D0286B-0CEF-4F12-8DE8-0099535FFEB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21063B1-1712-4349-B185-A71A46C56275}"/>
              </a:ext>
            </a:extLst>
          </p:cNvPr>
          <p:cNvSpPr>
            <a:spLocks noGrp="1"/>
          </p:cNvSpPr>
          <p:nvPr>
            <p:ph type="sldNum" sz="quarter" idx="12"/>
          </p:nvPr>
        </p:nvSpPr>
        <p:spPr/>
        <p:txBody>
          <a:bodyPr/>
          <a:lstStyle/>
          <a:p>
            <a:fld id="{E53D6362-2B81-4FD5-8D0A-373DE199C09F}" type="slidenum">
              <a:rPr lang="zh-CN" altLang="en-US" smtClean="0"/>
              <a:t>‹#›</a:t>
            </a:fld>
            <a:endParaRPr lang="zh-CN" altLang="en-US"/>
          </a:p>
        </p:txBody>
      </p:sp>
    </p:spTree>
    <p:extLst>
      <p:ext uri="{BB962C8B-B14F-4D97-AF65-F5344CB8AC3E}">
        <p14:creationId xmlns:p14="http://schemas.microsoft.com/office/powerpoint/2010/main" val="817766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5C9F39-2CF6-47A8-97CF-8BCDAD33AE8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6A7CADB-3B00-494E-ABB9-C4995C6DE8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B1AB44-C15A-4EAC-B3D3-BFF220F82B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1DDFD90-24F8-4D27-A71F-BF7C8E05456F}"/>
              </a:ext>
            </a:extLst>
          </p:cNvPr>
          <p:cNvSpPr>
            <a:spLocks noGrp="1"/>
          </p:cNvSpPr>
          <p:nvPr>
            <p:ph type="dt" sz="half" idx="10"/>
          </p:nvPr>
        </p:nvSpPr>
        <p:spPr/>
        <p:txBody>
          <a:bodyPr/>
          <a:lstStyle/>
          <a:p>
            <a:fld id="{46BCB8E8-7A6C-45CD-B2C3-51EB42027CC5}" type="datetimeFigureOut">
              <a:rPr lang="zh-CN" altLang="en-US" smtClean="0"/>
              <a:t>2020/12/17</a:t>
            </a:fld>
            <a:endParaRPr lang="zh-CN" altLang="en-US"/>
          </a:p>
        </p:txBody>
      </p:sp>
      <p:sp>
        <p:nvSpPr>
          <p:cNvPr id="6" name="页脚占位符 5">
            <a:extLst>
              <a:ext uri="{FF2B5EF4-FFF2-40B4-BE49-F238E27FC236}">
                <a16:creationId xmlns:a16="http://schemas.microsoft.com/office/drawing/2014/main" id="{30151444-84F8-476F-AA09-A7DC500C55E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B0C5861-5C09-4FCC-B509-E090E4DCEE3F}"/>
              </a:ext>
            </a:extLst>
          </p:cNvPr>
          <p:cNvSpPr>
            <a:spLocks noGrp="1"/>
          </p:cNvSpPr>
          <p:nvPr>
            <p:ph type="sldNum" sz="quarter" idx="12"/>
          </p:nvPr>
        </p:nvSpPr>
        <p:spPr/>
        <p:txBody>
          <a:bodyPr/>
          <a:lstStyle/>
          <a:p>
            <a:fld id="{E53D6362-2B81-4FD5-8D0A-373DE199C09F}" type="slidenum">
              <a:rPr lang="zh-CN" altLang="en-US" smtClean="0"/>
              <a:t>‹#›</a:t>
            </a:fld>
            <a:endParaRPr lang="zh-CN" altLang="en-US"/>
          </a:p>
        </p:txBody>
      </p:sp>
    </p:spTree>
    <p:extLst>
      <p:ext uri="{BB962C8B-B14F-4D97-AF65-F5344CB8AC3E}">
        <p14:creationId xmlns:p14="http://schemas.microsoft.com/office/powerpoint/2010/main" val="1801016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BFD2C6-9A41-46C2-B6B8-89CAE92F54E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4576ACE-9A69-4100-9A9D-26F697FC6E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AA5EFA-9504-4772-9BA4-673BD6875E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47E03-3BD3-44FF-B580-438FBD4E4427}"/>
              </a:ext>
            </a:extLst>
          </p:cNvPr>
          <p:cNvSpPr>
            <a:spLocks noGrp="1"/>
          </p:cNvSpPr>
          <p:nvPr>
            <p:ph type="dt" sz="half" idx="10"/>
          </p:nvPr>
        </p:nvSpPr>
        <p:spPr/>
        <p:txBody>
          <a:bodyPr/>
          <a:lstStyle/>
          <a:p>
            <a:fld id="{46BCB8E8-7A6C-45CD-B2C3-51EB42027CC5}" type="datetimeFigureOut">
              <a:rPr lang="zh-CN" altLang="en-US" smtClean="0"/>
              <a:t>2020/12/17</a:t>
            </a:fld>
            <a:endParaRPr lang="zh-CN" altLang="en-US"/>
          </a:p>
        </p:txBody>
      </p:sp>
      <p:sp>
        <p:nvSpPr>
          <p:cNvPr id="6" name="页脚占位符 5">
            <a:extLst>
              <a:ext uri="{FF2B5EF4-FFF2-40B4-BE49-F238E27FC236}">
                <a16:creationId xmlns:a16="http://schemas.microsoft.com/office/drawing/2014/main" id="{7312C138-47F3-448F-9404-663B56FC4C0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C0D28CF-68B9-45CA-939E-30F619F63EC7}"/>
              </a:ext>
            </a:extLst>
          </p:cNvPr>
          <p:cNvSpPr>
            <a:spLocks noGrp="1"/>
          </p:cNvSpPr>
          <p:nvPr>
            <p:ph type="sldNum" sz="quarter" idx="12"/>
          </p:nvPr>
        </p:nvSpPr>
        <p:spPr/>
        <p:txBody>
          <a:bodyPr/>
          <a:lstStyle/>
          <a:p>
            <a:fld id="{E53D6362-2B81-4FD5-8D0A-373DE199C09F}" type="slidenum">
              <a:rPr lang="zh-CN" altLang="en-US" smtClean="0"/>
              <a:t>‹#›</a:t>
            </a:fld>
            <a:endParaRPr lang="zh-CN" altLang="en-US"/>
          </a:p>
        </p:txBody>
      </p:sp>
    </p:spTree>
    <p:extLst>
      <p:ext uri="{BB962C8B-B14F-4D97-AF65-F5344CB8AC3E}">
        <p14:creationId xmlns:p14="http://schemas.microsoft.com/office/powerpoint/2010/main" val="1721336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407ACED-1126-47F7-B0DB-60F2001950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E387EC2-2C45-4A20-8F68-EAFAB0EF69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CD7FB93-1F9D-426F-BE15-FD53B2BEAC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BCB8E8-7A6C-45CD-B2C3-51EB42027CC5}" type="datetimeFigureOut">
              <a:rPr lang="zh-CN" altLang="en-US" smtClean="0"/>
              <a:t>2020/12/17</a:t>
            </a:fld>
            <a:endParaRPr lang="zh-CN" altLang="en-US"/>
          </a:p>
        </p:txBody>
      </p:sp>
      <p:sp>
        <p:nvSpPr>
          <p:cNvPr id="5" name="页脚占位符 4">
            <a:extLst>
              <a:ext uri="{FF2B5EF4-FFF2-40B4-BE49-F238E27FC236}">
                <a16:creationId xmlns:a16="http://schemas.microsoft.com/office/drawing/2014/main" id="{FFF1E893-8058-4F33-AD13-27627F3B48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C820AF3-C4C6-4A8F-8B41-B9159B596E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3D6362-2B81-4FD5-8D0A-373DE199C09F}" type="slidenum">
              <a:rPr lang="zh-CN" altLang="en-US" smtClean="0"/>
              <a:t>‹#›</a:t>
            </a:fld>
            <a:endParaRPr lang="zh-CN" altLang="en-US"/>
          </a:p>
        </p:txBody>
      </p:sp>
    </p:spTree>
    <p:extLst>
      <p:ext uri="{BB962C8B-B14F-4D97-AF65-F5344CB8AC3E}">
        <p14:creationId xmlns:p14="http://schemas.microsoft.com/office/powerpoint/2010/main" val="24630187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bmp"/><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bmp"/><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24.bmp"/></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7.jp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4.bmp"/></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7.jpg"/><Relationship Id="rId1" Type="http://schemas.openxmlformats.org/officeDocument/2006/relationships/slideLayout" Target="../slideLayouts/slideLayout2.xml"/><Relationship Id="rId5" Type="http://schemas.openxmlformats.org/officeDocument/2006/relationships/image" Target="../media/image24.bmp"/><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30.bmp"/></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33.gif"/><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bmp"/><Relationship Id="rId2" Type="http://schemas.openxmlformats.org/officeDocument/2006/relationships/image" Target="../media/image34.jp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bmp"/></Relationships>
</file>

<file path=ppt/slides/_rels/slide19.xml.rels><?xml version="1.0" encoding="UTF-8" standalone="yes"?>
<Relationships xmlns="http://schemas.openxmlformats.org/package/2006/relationships"><Relationship Id="rId3" Type="http://schemas.openxmlformats.org/officeDocument/2006/relationships/image" Target="../media/image40.bmp"/><Relationship Id="rId2" Type="http://schemas.openxmlformats.org/officeDocument/2006/relationships/image" Target="../media/image34.jpg"/><Relationship Id="rId1" Type="http://schemas.openxmlformats.org/officeDocument/2006/relationships/slideLayout" Target="../slideLayouts/slideLayout2.xml"/><Relationship Id="rId4" Type="http://schemas.openxmlformats.org/officeDocument/2006/relationships/image" Target="../media/image41.bmp"/></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bmp"/><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4.jp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9.bmp"/><Relationship Id="rId2" Type="http://schemas.openxmlformats.org/officeDocument/2006/relationships/image" Target="../media/image47.jpg"/><Relationship Id="rId1" Type="http://schemas.openxmlformats.org/officeDocument/2006/relationships/slideLayout" Target="../slideLayouts/slideLayout2.xml"/><Relationship Id="rId4" Type="http://schemas.openxmlformats.org/officeDocument/2006/relationships/image" Target="../media/image37.bmp"/></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2" name="标题 1">
            <a:extLst>
              <a:ext uri="{FF2B5EF4-FFF2-40B4-BE49-F238E27FC236}">
                <a16:creationId xmlns:a16="http://schemas.microsoft.com/office/drawing/2014/main" id="{F3D10AAD-11D8-4F8D-B1E7-9923CB456B60}"/>
              </a:ext>
            </a:extLst>
          </p:cNvPr>
          <p:cNvSpPr>
            <a:spLocks noGrp="1"/>
          </p:cNvSpPr>
          <p:nvPr>
            <p:ph type="ctrTitle"/>
          </p:nvPr>
        </p:nvSpPr>
        <p:spPr/>
        <p:txBody>
          <a:bodyPr/>
          <a:lstStyle/>
          <a:p>
            <a:r>
              <a:rPr lang="zh-CN" altLang="en-US" dirty="0">
                <a:latin typeface="华文隶书" panose="02010800040101010101" pitchFamily="2" charset="-122"/>
                <a:ea typeface="华文隶书" panose="02010800040101010101" pitchFamily="2" charset="-122"/>
              </a:rPr>
              <a:t>基于图像处理的碧蓝航线辅助</a:t>
            </a:r>
          </a:p>
        </p:txBody>
      </p:sp>
      <p:sp>
        <p:nvSpPr>
          <p:cNvPr id="3" name="副标题 2">
            <a:extLst>
              <a:ext uri="{FF2B5EF4-FFF2-40B4-BE49-F238E27FC236}">
                <a16:creationId xmlns:a16="http://schemas.microsoft.com/office/drawing/2014/main" id="{E365EC07-955C-4BFF-B414-6D6564EA649F}"/>
              </a:ext>
            </a:extLst>
          </p:cNvPr>
          <p:cNvSpPr>
            <a:spLocks noGrp="1"/>
          </p:cNvSpPr>
          <p:nvPr>
            <p:ph type="subTitle" idx="1"/>
          </p:nvPr>
        </p:nvSpPr>
        <p:spPr/>
        <p:txBody>
          <a:bodyPr/>
          <a:lstStyle/>
          <a:p>
            <a:r>
              <a:rPr lang="zh-CN" altLang="en-US" dirty="0"/>
              <a:t>报告人：</a:t>
            </a:r>
            <a:r>
              <a:rPr lang="en-US" altLang="zh-CN"/>
              <a:t>XXX</a:t>
            </a:r>
            <a:endParaRPr lang="zh-CN" altLang="en-US" dirty="0"/>
          </a:p>
        </p:txBody>
      </p:sp>
    </p:spTree>
    <p:extLst>
      <p:ext uri="{BB962C8B-B14F-4D97-AF65-F5344CB8AC3E}">
        <p14:creationId xmlns:p14="http://schemas.microsoft.com/office/powerpoint/2010/main" val="412646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CA8301C-6D19-4486-91AB-AE86FFDA149D}"/>
              </a:ext>
            </a:extLst>
          </p:cNvPr>
          <p:cNvSpPr txBox="1"/>
          <p:nvPr/>
        </p:nvSpPr>
        <p:spPr>
          <a:xfrm>
            <a:off x="0" y="0"/>
            <a:ext cx="12192000" cy="1077218"/>
          </a:xfrm>
          <a:prstGeom prst="rect">
            <a:avLst/>
          </a:prstGeom>
          <a:noFill/>
        </p:spPr>
        <p:txBody>
          <a:bodyPr wrap="square" rtlCol="0">
            <a:spAutoFit/>
          </a:bodyPr>
          <a:lstStyle/>
          <a:p>
            <a:pPr algn="ctr"/>
            <a:r>
              <a:rPr lang="zh-CN" altLang="en-US" sz="3200" dirty="0">
                <a:latin typeface="华文中宋" panose="02010600040101010101" pitchFamily="2" charset="-122"/>
                <a:ea typeface="华文中宋" panose="02010600040101010101" pitchFamily="2" charset="-122"/>
              </a:rPr>
              <a:t>抠像的实现</a:t>
            </a:r>
            <a:endParaRPr lang="zh-CN" altLang="en-US" sz="3200" dirty="0"/>
          </a:p>
          <a:p>
            <a:pPr algn="ctr"/>
            <a:endParaRPr lang="zh-CN" altLang="en-US" sz="3200" dirty="0">
              <a:latin typeface="华文中宋" panose="02010600040101010101" pitchFamily="2" charset="-122"/>
              <a:ea typeface="华文中宋" panose="02010600040101010101" pitchFamily="2" charset="-122"/>
            </a:endParaRPr>
          </a:p>
        </p:txBody>
      </p:sp>
      <p:sp>
        <p:nvSpPr>
          <p:cNvPr id="3" name="文本框 2">
            <a:extLst>
              <a:ext uri="{FF2B5EF4-FFF2-40B4-BE49-F238E27FC236}">
                <a16:creationId xmlns:a16="http://schemas.microsoft.com/office/drawing/2014/main" id="{6BE2BD0E-CD4C-43FA-BF74-8EB95EC15332}"/>
              </a:ext>
            </a:extLst>
          </p:cNvPr>
          <p:cNvSpPr txBox="1"/>
          <p:nvPr/>
        </p:nvSpPr>
        <p:spPr>
          <a:xfrm>
            <a:off x="0" y="846385"/>
            <a:ext cx="8998085" cy="461665"/>
          </a:xfrm>
          <a:prstGeom prst="rect">
            <a:avLst/>
          </a:prstGeom>
          <a:noFill/>
        </p:spPr>
        <p:txBody>
          <a:bodyPr wrap="square" rtlCol="0">
            <a:spAutoFit/>
          </a:bodyPr>
          <a:lstStyle/>
          <a:p>
            <a:r>
              <a:rPr lang="zh-CN" altLang="en-US" sz="2400" dirty="0"/>
              <a:t>边缘识别算法：基于</a:t>
            </a:r>
            <a:r>
              <a:rPr lang="en-US" altLang="zh-CN" sz="2400" dirty="0"/>
              <a:t>Sobel</a:t>
            </a:r>
            <a:r>
              <a:rPr lang="zh-CN" altLang="en-US" sz="2400" dirty="0"/>
              <a:t>边缘算子及反色的边缘查找算法</a:t>
            </a:r>
            <a:endParaRPr lang="en-US" altLang="zh-CN" sz="2400" dirty="0"/>
          </a:p>
        </p:txBody>
      </p:sp>
      <p:pic>
        <p:nvPicPr>
          <p:cNvPr id="1026" name="Picture 2">
            <a:extLst>
              <a:ext uri="{FF2B5EF4-FFF2-40B4-BE49-F238E27FC236}">
                <a16:creationId xmlns:a16="http://schemas.microsoft.com/office/drawing/2014/main" id="{DC60B969-E8E7-47F9-89BE-91F20EAF95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168" y="2352697"/>
            <a:ext cx="5215595" cy="36589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4FF0E96-EBBD-45AC-AA85-B570DE6E10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1" y="2352131"/>
            <a:ext cx="4487694" cy="3661698"/>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528EC01B-B865-49EF-A993-06EBCB358A4B}"/>
              </a:ext>
            </a:extLst>
          </p:cNvPr>
          <p:cNvSpPr txBox="1"/>
          <p:nvPr/>
        </p:nvSpPr>
        <p:spPr>
          <a:xfrm>
            <a:off x="0" y="6212810"/>
            <a:ext cx="8998085" cy="461665"/>
          </a:xfrm>
          <a:prstGeom prst="rect">
            <a:avLst/>
          </a:prstGeom>
          <a:noFill/>
        </p:spPr>
        <p:txBody>
          <a:bodyPr wrap="square" rtlCol="0">
            <a:spAutoFit/>
          </a:bodyPr>
          <a:lstStyle/>
          <a:p>
            <a:r>
              <a:rPr lang="zh-CN" altLang="en-US" sz="2400" dirty="0"/>
              <a:t>注意：可用查表法处理开方降低复杂度</a:t>
            </a:r>
            <a:endParaRPr lang="en-US" altLang="zh-CN" sz="2400" dirty="0"/>
          </a:p>
        </p:txBody>
      </p:sp>
    </p:spTree>
    <p:extLst>
      <p:ext uri="{BB962C8B-B14F-4D97-AF65-F5344CB8AC3E}">
        <p14:creationId xmlns:p14="http://schemas.microsoft.com/office/powerpoint/2010/main" val="403132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fade">
                                      <p:cBhvr>
                                        <p:cTn id="17" dur="500"/>
                                        <p:tgtEl>
                                          <p:spTgt spid="10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6170AA2-96E6-41EE-834A-E7E321845ABE}"/>
              </a:ext>
            </a:extLst>
          </p:cNvPr>
          <p:cNvSpPr txBox="1"/>
          <p:nvPr/>
        </p:nvSpPr>
        <p:spPr>
          <a:xfrm>
            <a:off x="0" y="0"/>
            <a:ext cx="12192000" cy="1077218"/>
          </a:xfrm>
          <a:prstGeom prst="rect">
            <a:avLst/>
          </a:prstGeom>
          <a:noFill/>
        </p:spPr>
        <p:txBody>
          <a:bodyPr wrap="square" rtlCol="0">
            <a:spAutoFit/>
          </a:bodyPr>
          <a:lstStyle/>
          <a:p>
            <a:pPr algn="ctr"/>
            <a:r>
              <a:rPr lang="zh-CN" altLang="en-US" sz="3200" dirty="0">
                <a:latin typeface="华文中宋" panose="02010600040101010101" pitchFamily="2" charset="-122"/>
                <a:ea typeface="华文中宋" panose="02010600040101010101" pitchFamily="2" charset="-122"/>
              </a:rPr>
              <a:t>抠像的实现</a:t>
            </a:r>
            <a:endParaRPr lang="zh-CN" altLang="en-US" sz="3200" dirty="0"/>
          </a:p>
          <a:p>
            <a:pPr algn="ctr"/>
            <a:endParaRPr lang="zh-CN" altLang="en-US" sz="3200" dirty="0">
              <a:latin typeface="华文中宋" panose="02010600040101010101" pitchFamily="2" charset="-122"/>
              <a:ea typeface="华文中宋" panose="02010600040101010101" pitchFamily="2" charset="-122"/>
            </a:endParaRPr>
          </a:p>
        </p:txBody>
      </p:sp>
      <p:sp>
        <p:nvSpPr>
          <p:cNvPr id="3" name="文本框 2">
            <a:extLst>
              <a:ext uri="{FF2B5EF4-FFF2-40B4-BE49-F238E27FC236}">
                <a16:creationId xmlns:a16="http://schemas.microsoft.com/office/drawing/2014/main" id="{60F20DF0-71C8-4C19-8695-0BE6E7B23D2A}"/>
              </a:ext>
            </a:extLst>
          </p:cNvPr>
          <p:cNvSpPr txBox="1"/>
          <p:nvPr/>
        </p:nvSpPr>
        <p:spPr>
          <a:xfrm>
            <a:off x="0" y="846385"/>
            <a:ext cx="8998085" cy="461665"/>
          </a:xfrm>
          <a:prstGeom prst="rect">
            <a:avLst/>
          </a:prstGeom>
          <a:noFill/>
        </p:spPr>
        <p:txBody>
          <a:bodyPr wrap="square" rtlCol="0">
            <a:spAutoFit/>
          </a:bodyPr>
          <a:lstStyle/>
          <a:p>
            <a:r>
              <a:rPr lang="en-US" altLang="zh-CN" sz="2400" dirty="0"/>
              <a:t>Sobel</a:t>
            </a:r>
            <a:r>
              <a:rPr lang="zh-CN" altLang="en-US" sz="2400" dirty="0"/>
              <a:t>边缘算子及反色结果如图：</a:t>
            </a:r>
            <a:endParaRPr lang="en-US" altLang="zh-CN" sz="2400" dirty="0"/>
          </a:p>
        </p:txBody>
      </p:sp>
      <p:pic>
        <p:nvPicPr>
          <p:cNvPr id="5" name="图片 4">
            <a:extLst>
              <a:ext uri="{FF2B5EF4-FFF2-40B4-BE49-F238E27FC236}">
                <a16:creationId xmlns:a16="http://schemas.microsoft.com/office/drawing/2014/main" id="{E43E96C9-4C50-4CE1-8995-DCA965E86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3717" y="1503795"/>
            <a:ext cx="3031912" cy="5140196"/>
          </a:xfrm>
          <a:prstGeom prst="rect">
            <a:avLst/>
          </a:prstGeom>
        </p:spPr>
      </p:pic>
      <p:pic>
        <p:nvPicPr>
          <p:cNvPr id="7" name="图片 6">
            <a:extLst>
              <a:ext uri="{FF2B5EF4-FFF2-40B4-BE49-F238E27FC236}">
                <a16:creationId xmlns:a16="http://schemas.microsoft.com/office/drawing/2014/main" id="{675FA61E-F262-42E1-8CC2-A42AC9933C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371" y="1503794"/>
            <a:ext cx="3031913" cy="5140197"/>
          </a:xfrm>
          <a:prstGeom prst="rect">
            <a:avLst/>
          </a:prstGeom>
        </p:spPr>
      </p:pic>
      <p:sp>
        <p:nvSpPr>
          <p:cNvPr id="8" name="箭头: 右 7">
            <a:extLst>
              <a:ext uri="{FF2B5EF4-FFF2-40B4-BE49-F238E27FC236}">
                <a16:creationId xmlns:a16="http://schemas.microsoft.com/office/drawing/2014/main" id="{C885EFE7-DC18-41DB-B481-F0076FF0D332}"/>
              </a:ext>
            </a:extLst>
          </p:cNvPr>
          <p:cNvSpPr/>
          <p:nvPr/>
        </p:nvSpPr>
        <p:spPr>
          <a:xfrm>
            <a:off x="4539575" y="4073892"/>
            <a:ext cx="3112851" cy="6000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D33A2E4D-FA1C-4BDB-865C-C29E444B143F}"/>
              </a:ext>
            </a:extLst>
          </p:cNvPr>
          <p:cNvSpPr txBox="1"/>
          <p:nvPr/>
        </p:nvSpPr>
        <p:spPr>
          <a:xfrm>
            <a:off x="4580043" y="1923603"/>
            <a:ext cx="3031913" cy="1200329"/>
          </a:xfrm>
          <a:prstGeom prst="rect">
            <a:avLst/>
          </a:prstGeom>
          <a:noFill/>
        </p:spPr>
        <p:txBody>
          <a:bodyPr wrap="square" rtlCol="0">
            <a:spAutoFit/>
          </a:bodyPr>
          <a:lstStyle/>
          <a:p>
            <a:r>
              <a:rPr lang="zh-CN" altLang="en-US" sz="2400" dirty="0"/>
              <a:t>为了找到标枪最外层边缘以方便把去掉背景，显然需要二值化</a:t>
            </a:r>
            <a:endParaRPr lang="en-US" altLang="zh-CN" sz="2400" dirty="0"/>
          </a:p>
        </p:txBody>
      </p:sp>
    </p:spTree>
    <p:extLst>
      <p:ext uri="{BB962C8B-B14F-4D97-AF65-F5344CB8AC3E}">
        <p14:creationId xmlns:p14="http://schemas.microsoft.com/office/powerpoint/2010/main" val="199502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119F527-372B-4399-A73C-2F04B74B25FD}"/>
              </a:ext>
            </a:extLst>
          </p:cNvPr>
          <p:cNvSpPr txBox="1"/>
          <p:nvPr/>
        </p:nvSpPr>
        <p:spPr>
          <a:xfrm>
            <a:off x="0" y="0"/>
            <a:ext cx="12192000" cy="1077218"/>
          </a:xfrm>
          <a:prstGeom prst="rect">
            <a:avLst/>
          </a:prstGeom>
          <a:noFill/>
        </p:spPr>
        <p:txBody>
          <a:bodyPr wrap="square" rtlCol="0">
            <a:spAutoFit/>
          </a:bodyPr>
          <a:lstStyle/>
          <a:p>
            <a:pPr algn="ctr"/>
            <a:r>
              <a:rPr lang="zh-CN" altLang="en-US" sz="3200" dirty="0">
                <a:latin typeface="华文中宋" panose="02010600040101010101" pitchFamily="2" charset="-122"/>
                <a:ea typeface="华文中宋" panose="02010600040101010101" pitchFamily="2" charset="-122"/>
              </a:rPr>
              <a:t>抠像的实现</a:t>
            </a:r>
            <a:endParaRPr lang="zh-CN" altLang="en-US" sz="3200" dirty="0"/>
          </a:p>
          <a:p>
            <a:pPr algn="ctr"/>
            <a:endParaRPr lang="zh-CN" altLang="en-US" sz="3200" dirty="0">
              <a:latin typeface="华文中宋" panose="02010600040101010101" pitchFamily="2" charset="-122"/>
              <a:ea typeface="华文中宋" panose="02010600040101010101" pitchFamily="2" charset="-122"/>
            </a:endParaRPr>
          </a:p>
        </p:txBody>
      </p:sp>
      <p:sp>
        <p:nvSpPr>
          <p:cNvPr id="3" name="文本框 2">
            <a:extLst>
              <a:ext uri="{FF2B5EF4-FFF2-40B4-BE49-F238E27FC236}">
                <a16:creationId xmlns:a16="http://schemas.microsoft.com/office/drawing/2014/main" id="{E6442152-0A6D-433F-834A-EE4374F594B7}"/>
              </a:ext>
            </a:extLst>
          </p:cNvPr>
          <p:cNvSpPr txBox="1"/>
          <p:nvPr/>
        </p:nvSpPr>
        <p:spPr>
          <a:xfrm>
            <a:off x="0" y="846385"/>
            <a:ext cx="8998085" cy="461665"/>
          </a:xfrm>
          <a:prstGeom prst="rect">
            <a:avLst/>
          </a:prstGeom>
          <a:noFill/>
        </p:spPr>
        <p:txBody>
          <a:bodyPr wrap="square" rtlCol="0">
            <a:spAutoFit/>
          </a:bodyPr>
          <a:lstStyle/>
          <a:p>
            <a:r>
              <a:rPr lang="zh-CN" altLang="en-US" sz="2400" dirty="0"/>
              <a:t>直接二值化如图：</a:t>
            </a:r>
            <a:endParaRPr lang="en-US" altLang="zh-CN" sz="2400" dirty="0"/>
          </a:p>
        </p:txBody>
      </p:sp>
      <p:pic>
        <p:nvPicPr>
          <p:cNvPr id="5" name="图片 4">
            <a:extLst>
              <a:ext uri="{FF2B5EF4-FFF2-40B4-BE49-F238E27FC236}">
                <a16:creationId xmlns:a16="http://schemas.microsoft.com/office/drawing/2014/main" id="{41178CA1-82DE-41E5-BFEC-E77619F9C3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383" y="1804579"/>
            <a:ext cx="2859932" cy="4848627"/>
          </a:xfrm>
          <a:prstGeom prst="rect">
            <a:avLst/>
          </a:prstGeom>
        </p:spPr>
      </p:pic>
      <p:sp>
        <p:nvSpPr>
          <p:cNvPr id="8" name="文本框 7">
            <a:extLst>
              <a:ext uri="{FF2B5EF4-FFF2-40B4-BE49-F238E27FC236}">
                <a16:creationId xmlns:a16="http://schemas.microsoft.com/office/drawing/2014/main" id="{0995B82C-028E-49B7-92F6-C177B83D8E2F}"/>
              </a:ext>
            </a:extLst>
          </p:cNvPr>
          <p:cNvSpPr txBox="1"/>
          <p:nvPr/>
        </p:nvSpPr>
        <p:spPr>
          <a:xfrm>
            <a:off x="5311302" y="846384"/>
            <a:ext cx="6809361" cy="830997"/>
          </a:xfrm>
          <a:prstGeom prst="rect">
            <a:avLst/>
          </a:prstGeom>
          <a:noFill/>
        </p:spPr>
        <p:txBody>
          <a:bodyPr wrap="square" rtlCol="0">
            <a:spAutoFit/>
          </a:bodyPr>
          <a:lstStyle/>
          <a:p>
            <a:r>
              <a:rPr lang="zh-CN" altLang="en-US" sz="2400" dirty="0"/>
              <a:t>直接二值化边界较为模糊，因此对边缘图进行灰度化后再高斯滤波再二值化得到下图：</a:t>
            </a:r>
            <a:endParaRPr lang="en-US" altLang="zh-CN" sz="2400" dirty="0"/>
          </a:p>
        </p:txBody>
      </p:sp>
      <p:pic>
        <p:nvPicPr>
          <p:cNvPr id="10" name="图片 9">
            <a:extLst>
              <a:ext uri="{FF2B5EF4-FFF2-40B4-BE49-F238E27FC236}">
                <a16:creationId xmlns:a16="http://schemas.microsoft.com/office/drawing/2014/main" id="{79D7D1AE-EC73-484B-9F6E-71802C0D62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1302" y="1804579"/>
            <a:ext cx="2859932" cy="4848628"/>
          </a:xfrm>
          <a:prstGeom prst="rect">
            <a:avLst/>
          </a:prstGeom>
        </p:spPr>
      </p:pic>
    </p:spTree>
    <p:extLst>
      <p:ext uri="{BB962C8B-B14F-4D97-AF65-F5344CB8AC3E}">
        <p14:creationId xmlns:p14="http://schemas.microsoft.com/office/powerpoint/2010/main" val="1819423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594431A-0505-423C-94AB-1F3EAEEEDD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751883"/>
            <a:ext cx="7717273" cy="1108804"/>
          </a:xfrm>
          <a:prstGeom prst="rect">
            <a:avLst/>
          </a:prstGeom>
        </p:spPr>
      </p:pic>
      <p:sp>
        <p:nvSpPr>
          <p:cNvPr id="3" name="文本框 2">
            <a:extLst>
              <a:ext uri="{FF2B5EF4-FFF2-40B4-BE49-F238E27FC236}">
                <a16:creationId xmlns:a16="http://schemas.microsoft.com/office/drawing/2014/main" id="{2D641829-2ED4-45D5-B946-29F2F42243C0}"/>
              </a:ext>
            </a:extLst>
          </p:cNvPr>
          <p:cNvSpPr txBox="1"/>
          <p:nvPr/>
        </p:nvSpPr>
        <p:spPr>
          <a:xfrm>
            <a:off x="0" y="0"/>
            <a:ext cx="12192000" cy="1077218"/>
          </a:xfrm>
          <a:prstGeom prst="rect">
            <a:avLst/>
          </a:prstGeom>
          <a:noFill/>
        </p:spPr>
        <p:txBody>
          <a:bodyPr wrap="square" rtlCol="0">
            <a:spAutoFit/>
          </a:bodyPr>
          <a:lstStyle/>
          <a:p>
            <a:pPr algn="ctr"/>
            <a:r>
              <a:rPr lang="zh-CN" altLang="en-US" sz="3200" dirty="0">
                <a:latin typeface="华文中宋" panose="02010600040101010101" pitchFamily="2" charset="-122"/>
                <a:ea typeface="华文中宋" panose="02010600040101010101" pitchFamily="2" charset="-122"/>
              </a:rPr>
              <a:t>抠像的实现</a:t>
            </a:r>
            <a:endParaRPr lang="zh-CN" altLang="en-US" sz="3200" dirty="0"/>
          </a:p>
          <a:p>
            <a:pPr algn="ctr"/>
            <a:endParaRPr lang="zh-CN" altLang="en-US" sz="3200" dirty="0">
              <a:latin typeface="华文中宋" panose="02010600040101010101" pitchFamily="2" charset="-122"/>
              <a:ea typeface="华文中宋" panose="02010600040101010101" pitchFamily="2" charset="-122"/>
            </a:endParaRPr>
          </a:p>
        </p:txBody>
      </p:sp>
      <p:sp>
        <p:nvSpPr>
          <p:cNvPr id="4" name="文本框 3">
            <a:extLst>
              <a:ext uri="{FF2B5EF4-FFF2-40B4-BE49-F238E27FC236}">
                <a16:creationId xmlns:a16="http://schemas.microsoft.com/office/drawing/2014/main" id="{C55B59FB-67C6-4742-A51F-EB2689330148}"/>
              </a:ext>
            </a:extLst>
          </p:cNvPr>
          <p:cNvSpPr txBox="1"/>
          <p:nvPr/>
        </p:nvSpPr>
        <p:spPr>
          <a:xfrm>
            <a:off x="0" y="846385"/>
            <a:ext cx="8998085" cy="461665"/>
          </a:xfrm>
          <a:prstGeom prst="rect">
            <a:avLst/>
          </a:prstGeom>
          <a:noFill/>
        </p:spPr>
        <p:txBody>
          <a:bodyPr wrap="square" rtlCol="0">
            <a:spAutoFit/>
          </a:bodyPr>
          <a:lstStyle/>
          <a:p>
            <a:r>
              <a:rPr lang="zh-CN" altLang="en-US" sz="2400" dirty="0"/>
              <a:t>（补上文使用的高斯滤波核）：</a:t>
            </a:r>
            <a:endParaRPr lang="en-US" altLang="zh-CN" sz="2400" dirty="0"/>
          </a:p>
        </p:txBody>
      </p:sp>
      <p:sp>
        <p:nvSpPr>
          <p:cNvPr id="5" name="文本框 4">
            <a:extLst>
              <a:ext uri="{FF2B5EF4-FFF2-40B4-BE49-F238E27FC236}">
                <a16:creationId xmlns:a16="http://schemas.microsoft.com/office/drawing/2014/main" id="{F85E9C46-B5C9-41D5-8F80-F1F738277759}"/>
              </a:ext>
            </a:extLst>
          </p:cNvPr>
          <p:cNvSpPr txBox="1"/>
          <p:nvPr/>
        </p:nvSpPr>
        <p:spPr>
          <a:xfrm>
            <a:off x="77822" y="1955189"/>
            <a:ext cx="8998085" cy="461665"/>
          </a:xfrm>
          <a:prstGeom prst="rect">
            <a:avLst/>
          </a:prstGeom>
          <a:noFill/>
        </p:spPr>
        <p:txBody>
          <a:bodyPr wrap="square" rtlCol="0">
            <a:spAutoFit/>
          </a:bodyPr>
          <a:lstStyle/>
          <a:p>
            <a:r>
              <a:rPr lang="zh-CN" altLang="en-US" sz="2400" dirty="0"/>
              <a:t>对二值化的图像进行分析：</a:t>
            </a:r>
            <a:endParaRPr lang="en-US" altLang="zh-CN" sz="2400" dirty="0"/>
          </a:p>
        </p:txBody>
      </p:sp>
      <p:pic>
        <p:nvPicPr>
          <p:cNvPr id="6" name="图片 5">
            <a:extLst>
              <a:ext uri="{FF2B5EF4-FFF2-40B4-BE49-F238E27FC236}">
                <a16:creationId xmlns:a16="http://schemas.microsoft.com/office/drawing/2014/main" id="{2AEB3CF1-17EB-4229-8E1B-82804BA5F8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212" y="2645921"/>
            <a:ext cx="2363822" cy="4007541"/>
          </a:xfrm>
          <a:prstGeom prst="rect">
            <a:avLst/>
          </a:prstGeom>
        </p:spPr>
      </p:pic>
      <p:sp>
        <p:nvSpPr>
          <p:cNvPr id="7" name="文本框 6">
            <a:extLst>
              <a:ext uri="{FF2B5EF4-FFF2-40B4-BE49-F238E27FC236}">
                <a16:creationId xmlns:a16="http://schemas.microsoft.com/office/drawing/2014/main" id="{E1985554-6BD3-4E75-A191-49571D59736B}"/>
              </a:ext>
            </a:extLst>
          </p:cNvPr>
          <p:cNvSpPr txBox="1"/>
          <p:nvPr/>
        </p:nvSpPr>
        <p:spPr>
          <a:xfrm>
            <a:off x="4140742" y="1955189"/>
            <a:ext cx="8998085" cy="461665"/>
          </a:xfrm>
          <a:prstGeom prst="rect">
            <a:avLst/>
          </a:prstGeom>
          <a:noFill/>
        </p:spPr>
        <p:txBody>
          <a:bodyPr wrap="square" rtlCol="0">
            <a:spAutoFit/>
          </a:bodyPr>
          <a:lstStyle/>
          <a:p>
            <a:r>
              <a:rPr lang="zh-CN" altLang="en-US" sz="2400" dirty="0"/>
              <a:t>发现其可分为两部分，我们将单独处理这一部分</a:t>
            </a:r>
            <a:endParaRPr lang="en-US" altLang="zh-CN" sz="2400" dirty="0"/>
          </a:p>
        </p:txBody>
      </p:sp>
      <p:pic>
        <p:nvPicPr>
          <p:cNvPr id="9" name="图片 8">
            <a:extLst>
              <a:ext uri="{FF2B5EF4-FFF2-40B4-BE49-F238E27FC236}">
                <a16:creationId xmlns:a16="http://schemas.microsoft.com/office/drawing/2014/main" id="{2ACD5A3E-FA24-4833-ABED-09280E7A1F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7200" y="2645921"/>
            <a:ext cx="1828800" cy="2847975"/>
          </a:xfrm>
          <a:prstGeom prst="rect">
            <a:avLst/>
          </a:prstGeom>
        </p:spPr>
      </p:pic>
      <p:sp>
        <p:nvSpPr>
          <p:cNvPr id="12" name="文本框 11">
            <a:extLst>
              <a:ext uri="{FF2B5EF4-FFF2-40B4-BE49-F238E27FC236}">
                <a16:creationId xmlns:a16="http://schemas.microsoft.com/office/drawing/2014/main" id="{BCEAAB45-C0EB-4BC8-85B4-B70B58AE7850}"/>
              </a:ext>
            </a:extLst>
          </p:cNvPr>
          <p:cNvSpPr txBox="1"/>
          <p:nvPr/>
        </p:nvSpPr>
        <p:spPr>
          <a:xfrm>
            <a:off x="4140742" y="5873519"/>
            <a:ext cx="7717274" cy="830997"/>
          </a:xfrm>
          <a:prstGeom prst="rect">
            <a:avLst/>
          </a:prstGeom>
          <a:noFill/>
        </p:spPr>
        <p:txBody>
          <a:bodyPr wrap="square" rtlCol="0">
            <a:spAutoFit/>
          </a:bodyPr>
          <a:lstStyle/>
          <a:p>
            <a:r>
              <a:rPr lang="zh-CN" altLang="en-US" sz="2400" dirty="0"/>
              <a:t>另外一部分可以用广度优先搜索算法找到边缘，我们先处理这一部分</a:t>
            </a:r>
            <a:endParaRPr lang="en-US" altLang="zh-CN" sz="2400" dirty="0"/>
          </a:p>
        </p:txBody>
      </p:sp>
    </p:spTree>
    <p:extLst>
      <p:ext uri="{BB962C8B-B14F-4D97-AF65-F5344CB8AC3E}">
        <p14:creationId xmlns:p14="http://schemas.microsoft.com/office/powerpoint/2010/main" val="716699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CBDDB80-1D8E-402F-8FEC-A6B7CC2927AE}"/>
              </a:ext>
            </a:extLst>
          </p:cNvPr>
          <p:cNvSpPr txBox="1"/>
          <p:nvPr/>
        </p:nvSpPr>
        <p:spPr>
          <a:xfrm>
            <a:off x="0" y="0"/>
            <a:ext cx="12192000" cy="1077218"/>
          </a:xfrm>
          <a:prstGeom prst="rect">
            <a:avLst/>
          </a:prstGeom>
          <a:noFill/>
        </p:spPr>
        <p:txBody>
          <a:bodyPr wrap="square" rtlCol="0">
            <a:spAutoFit/>
          </a:bodyPr>
          <a:lstStyle/>
          <a:p>
            <a:pPr algn="ctr"/>
            <a:r>
              <a:rPr lang="zh-CN" altLang="en-US" sz="3200" dirty="0">
                <a:latin typeface="华文中宋" panose="02010600040101010101" pitchFamily="2" charset="-122"/>
                <a:ea typeface="华文中宋" panose="02010600040101010101" pitchFamily="2" charset="-122"/>
              </a:rPr>
              <a:t>抠像的实现</a:t>
            </a:r>
            <a:endParaRPr lang="zh-CN" altLang="en-US" sz="3200" dirty="0"/>
          </a:p>
          <a:p>
            <a:pPr algn="ctr"/>
            <a:endParaRPr lang="zh-CN" altLang="en-US" sz="3200" dirty="0">
              <a:latin typeface="华文中宋" panose="02010600040101010101" pitchFamily="2" charset="-122"/>
              <a:ea typeface="华文中宋" panose="02010600040101010101" pitchFamily="2" charset="-122"/>
            </a:endParaRPr>
          </a:p>
        </p:txBody>
      </p:sp>
      <p:sp>
        <p:nvSpPr>
          <p:cNvPr id="3" name="文本框 2">
            <a:extLst>
              <a:ext uri="{FF2B5EF4-FFF2-40B4-BE49-F238E27FC236}">
                <a16:creationId xmlns:a16="http://schemas.microsoft.com/office/drawing/2014/main" id="{DFB37EBD-ECF5-4FEF-87C3-99CF823E0008}"/>
              </a:ext>
            </a:extLst>
          </p:cNvPr>
          <p:cNvSpPr txBox="1"/>
          <p:nvPr/>
        </p:nvSpPr>
        <p:spPr>
          <a:xfrm>
            <a:off x="0" y="846385"/>
            <a:ext cx="8998085" cy="461665"/>
          </a:xfrm>
          <a:prstGeom prst="rect">
            <a:avLst/>
          </a:prstGeom>
          <a:noFill/>
        </p:spPr>
        <p:txBody>
          <a:bodyPr wrap="square" rtlCol="0">
            <a:spAutoFit/>
          </a:bodyPr>
          <a:lstStyle/>
          <a:p>
            <a:r>
              <a:rPr lang="zh-CN" altLang="en-US" sz="2400" dirty="0"/>
              <a:t>直接广搜结果如图：</a:t>
            </a:r>
            <a:endParaRPr lang="en-US" altLang="zh-CN" sz="2400" dirty="0"/>
          </a:p>
        </p:txBody>
      </p:sp>
      <p:pic>
        <p:nvPicPr>
          <p:cNvPr id="5" name="图片 4">
            <a:extLst>
              <a:ext uri="{FF2B5EF4-FFF2-40B4-BE49-F238E27FC236}">
                <a16:creationId xmlns:a16="http://schemas.microsoft.com/office/drawing/2014/main" id="{9EE028DB-705F-4A27-962B-4C327C44F9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638" y="1678256"/>
            <a:ext cx="2842940" cy="4819819"/>
          </a:xfrm>
          <a:prstGeom prst="rect">
            <a:avLst/>
          </a:prstGeom>
        </p:spPr>
      </p:pic>
      <p:pic>
        <p:nvPicPr>
          <p:cNvPr id="7" name="图片 6">
            <a:extLst>
              <a:ext uri="{FF2B5EF4-FFF2-40B4-BE49-F238E27FC236}">
                <a16:creationId xmlns:a16="http://schemas.microsoft.com/office/drawing/2014/main" id="{A4749B3C-BF87-4F04-AF1B-D6F8727EEE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8085" y="1678256"/>
            <a:ext cx="2842941" cy="4819821"/>
          </a:xfrm>
          <a:prstGeom prst="rect">
            <a:avLst/>
          </a:prstGeom>
        </p:spPr>
      </p:pic>
      <p:sp>
        <p:nvSpPr>
          <p:cNvPr id="8" name="文本框 7">
            <a:extLst>
              <a:ext uri="{FF2B5EF4-FFF2-40B4-BE49-F238E27FC236}">
                <a16:creationId xmlns:a16="http://schemas.microsoft.com/office/drawing/2014/main" id="{022D7A74-AD8F-49B5-9468-E9164B6D7B72}"/>
              </a:ext>
            </a:extLst>
          </p:cNvPr>
          <p:cNvSpPr txBox="1"/>
          <p:nvPr/>
        </p:nvSpPr>
        <p:spPr>
          <a:xfrm>
            <a:off x="3599235" y="1770512"/>
            <a:ext cx="4815191" cy="1200329"/>
          </a:xfrm>
          <a:prstGeom prst="rect">
            <a:avLst/>
          </a:prstGeom>
          <a:noFill/>
        </p:spPr>
        <p:txBody>
          <a:bodyPr wrap="square" rtlCol="0">
            <a:spAutoFit/>
          </a:bodyPr>
          <a:lstStyle/>
          <a:p>
            <a:r>
              <a:rPr lang="zh-CN" altLang="en-US" sz="2400" dirty="0"/>
              <a:t>显然，由于边缘过粗使得边缘有误差，可使用带动态规划的广搜去掉一些边缘，得到右图：</a:t>
            </a:r>
            <a:endParaRPr lang="en-US" altLang="zh-CN" sz="2400" dirty="0"/>
          </a:p>
        </p:txBody>
      </p:sp>
      <p:pic>
        <p:nvPicPr>
          <p:cNvPr id="9" name="图片 8">
            <a:extLst>
              <a:ext uri="{FF2B5EF4-FFF2-40B4-BE49-F238E27FC236}">
                <a16:creationId xmlns:a16="http://schemas.microsoft.com/office/drawing/2014/main" id="{DCDBEAD2-8BF9-4B69-87F7-F064B7C695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6237" y="3039291"/>
            <a:ext cx="1743988" cy="2956696"/>
          </a:xfrm>
          <a:prstGeom prst="rect">
            <a:avLst/>
          </a:prstGeom>
        </p:spPr>
      </p:pic>
      <p:sp>
        <p:nvSpPr>
          <p:cNvPr id="10" name="文本框 9">
            <a:extLst>
              <a:ext uri="{FF2B5EF4-FFF2-40B4-BE49-F238E27FC236}">
                <a16:creationId xmlns:a16="http://schemas.microsoft.com/office/drawing/2014/main" id="{AF527260-C26E-4453-87FD-E58BFBA9BECA}"/>
              </a:ext>
            </a:extLst>
          </p:cNvPr>
          <p:cNvSpPr txBox="1"/>
          <p:nvPr/>
        </p:nvSpPr>
        <p:spPr>
          <a:xfrm>
            <a:off x="5450225" y="4056430"/>
            <a:ext cx="3145277" cy="461665"/>
          </a:xfrm>
          <a:prstGeom prst="rect">
            <a:avLst/>
          </a:prstGeom>
          <a:noFill/>
        </p:spPr>
        <p:txBody>
          <a:bodyPr wrap="square" rtlCol="0">
            <a:spAutoFit/>
          </a:bodyPr>
          <a:lstStyle/>
          <a:p>
            <a:r>
              <a:rPr lang="zh-CN" altLang="en-US" sz="2400" dirty="0"/>
              <a:t>（边缘过粗）</a:t>
            </a:r>
            <a:endParaRPr lang="en-US" altLang="zh-CN" sz="2400" dirty="0"/>
          </a:p>
        </p:txBody>
      </p:sp>
    </p:spTree>
    <p:extLst>
      <p:ext uri="{BB962C8B-B14F-4D97-AF65-F5344CB8AC3E}">
        <p14:creationId xmlns:p14="http://schemas.microsoft.com/office/powerpoint/2010/main" val="3585565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BB45D90-FDCA-4AD9-B4D2-C8B0EEC881D9}"/>
              </a:ext>
            </a:extLst>
          </p:cNvPr>
          <p:cNvSpPr txBox="1"/>
          <p:nvPr/>
        </p:nvSpPr>
        <p:spPr>
          <a:xfrm>
            <a:off x="0" y="0"/>
            <a:ext cx="12192000" cy="1077218"/>
          </a:xfrm>
          <a:prstGeom prst="rect">
            <a:avLst/>
          </a:prstGeom>
          <a:noFill/>
        </p:spPr>
        <p:txBody>
          <a:bodyPr wrap="square" rtlCol="0">
            <a:spAutoFit/>
          </a:bodyPr>
          <a:lstStyle/>
          <a:p>
            <a:pPr algn="ctr"/>
            <a:r>
              <a:rPr lang="zh-CN" altLang="en-US" sz="3200" dirty="0">
                <a:latin typeface="华文中宋" panose="02010600040101010101" pitchFamily="2" charset="-122"/>
                <a:ea typeface="华文中宋" panose="02010600040101010101" pitchFamily="2" charset="-122"/>
              </a:rPr>
              <a:t>抠像的实现</a:t>
            </a:r>
            <a:endParaRPr lang="zh-CN" altLang="en-US" sz="3200" dirty="0"/>
          </a:p>
          <a:p>
            <a:pPr algn="ctr"/>
            <a:endParaRPr lang="zh-CN" altLang="en-US" sz="3200" dirty="0">
              <a:latin typeface="华文中宋" panose="02010600040101010101" pitchFamily="2" charset="-122"/>
              <a:ea typeface="华文中宋" panose="02010600040101010101" pitchFamily="2" charset="-122"/>
            </a:endParaRPr>
          </a:p>
        </p:txBody>
      </p:sp>
      <p:sp>
        <p:nvSpPr>
          <p:cNvPr id="3" name="文本框 2">
            <a:extLst>
              <a:ext uri="{FF2B5EF4-FFF2-40B4-BE49-F238E27FC236}">
                <a16:creationId xmlns:a16="http://schemas.microsoft.com/office/drawing/2014/main" id="{9D158F75-8813-4AAF-BA44-E91EF5807999}"/>
              </a:ext>
            </a:extLst>
          </p:cNvPr>
          <p:cNvSpPr txBox="1"/>
          <p:nvPr/>
        </p:nvSpPr>
        <p:spPr>
          <a:xfrm>
            <a:off x="0" y="846385"/>
            <a:ext cx="8998085" cy="461665"/>
          </a:xfrm>
          <a:prstGeom prst="rect">
            <a:avLst/>
          </a:prstGeom>
          <a:noFill/>
        </p:spPr>
        <p:txBody>
          <a:bodyPr wrap="square" rtlCol="0">
            <a:spAutoFit/>
          </a:bodyPr>
          <a:lstStyle/>
          <a:p>
            <a:r>
              <a:rPr lang="zh-CN" altLang="en-US" sz="2400" dirty="0"/>
              <a:t>观察图像：</a:t>
            </a:r>
            <a:endParaRPr lang="en-US" altLang="zh-CN" sz="2400" dirty="0"/>
          </a:p>
        </p:txBody>
      </p:sp>
      <p:pic>
        <p:nvPicPr>
          <p:cNvPr id="5" name="图片 4">
            <a:extLst>
              <a:ext uri="{FF2B5EF4-FFF2-40B4-BE49-F238E27FC236}">
                <a16:creationId xmlns:a16="http://schemas.microsoft.com/office/drawing/2014/main" id="{D2C6F1FA-9C15-4C7D-A84C-F57715119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310" y="1308050"/>
            <a:ext cx="3282363" cy="5549950"/>
          </a:xfrm>
          <a:prstGeom prst="rect">
            <a:avLst/>
          </a:prstGeom>
        </p:spPr>
      </p:pic>
      <p:sp>
        <p:nvSpPr>
          <p:cNvPr id="6" name="文本框 5">
            <a:extLst>
              <a:ext uri="{FF2B5EF4-FFF2-40B4-BE49-F238E27FC236}">
                <a16:creationId xmlns:a16="http://schemas.microsoft.com/office/drawing/2014/main" id="{BBA166F5-8911-4FCB-8799-FF215A5F0681}"/>
              </a:ext>
            </a:extLst>
          </p:cNvPr>
          <p:cNvSpPr txBox="1"/>
          <p:nvPr/>
        </p:nvSpPr>
        <p:spPr>
          <a:xfrm>
            <a:off x="3599235" y="1770512"/>
            <a:ext cx="4815191" cy="1938992"/>
          </a:xfrm>
          <a:prstGeom prst="rect">
            <a:avLst/>
          </a:prstGeom>
          <a:noFill/>
        </p:spPr>
        <p:txBody>
          <a:bodyPr wrap="square" rtlCol="0">
            <a:spAutoFit/>
          </a:bodyPr>
          <a:lstStyle/>
          <a:p>
            <a:r>
              <a:rPr lang="zh-CN" altLang="en-US" sz="2400" dirty="0"/>
              <a:t>我们可以发现这几个地方还需要用下广搜，当然广搜前我们需要确定视频每帧的这个地方颜色都是差不多的，因此写算法查看所有帧相同颜色的地方：</a:t>
            </a:r>
            <a:endParaRPr lang="en-US" altLang="zh-CN" sz="2400" dirty="0"/>
          </a:p>
        </p:txBody>
      </p:sp>
      <p:pic>
        <p:nvPicPr>
          <p:cNvPr id="8" name="图片 7">
            <a:extLst>
              <a:ext uri="{FF2B5EF4-FFF2-40B4-BE49-F238E27FC236}">
                <a16:creationId xmlns:a16="http://schemas.microsoft.com/office/drawing/2014/main" id="{A3C13B1E-4119-4BAD-B868-F7C7221BE9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9145" y="3803856"/>
            <a:ext cx="1646438" cy="2791312"/>
          </a:xfrm>
          <a:prstGeom prst="rect">
            <a:avLst/>
          </a:prstGeom>
        </p:spPr>
      </p:pic>
      <p:sp>
        <p:nvSpPr>
          <p:cNvPr id="9" name="文本框 8">
            <a:extLst>
              <a:ext uri="{FF2B5EF4-FFF2-40B4-BE49-F238E27FC236}">
                <a16:creationId xmlns:a16="http://schemas.microsoft.com/office/drawing/2014/main" id="{B61B3F82-BFAF-4B59-8EDC-2ED0762C8EB9}"/>
              </a:ext>
            </a:extLst>
          </p:cNvPr>
          <p:cNvSpPr txBox="1"/>
          <p:nvPr/>
        </p:nvSpPr>
        <p:spPr>
          <a:xfrm>
            <a:off x="5515583" y="4171966"/>
            <a:ext cx="2898843" cy="1200329"/>
          </a:xfrm>
          <a:prstGeom prst="rect">
            <a:avLst/>
          </a:prstGeom>
          <a:noFill/>
        </p:spPr>
        <p:txBody>
          <a:bodyPr wrap="square" rtlCol="0">
            <a:spAutoFit/>
          </a:bodyPr>
          <a:lstStyle/>
          <a:p>
            <a:r>
              <a:rPr lang="zh-CN" altLang="en-US" sz="2400" dirty="0"/>
              <a:t>可以发现这几个位置的颜色确实都差不多</a:t>
            </a:r>
            <a:endParaRPr lang="en-US" altLang="zh-CN" sz="2400" dirty="0"/>
          </a:p>
        </p:txBody>
      </p:sp>
    </p:spTree>
    <p:extLst>
      <p:ext uri="{BB962C8B-B14F-4D97-AF65-F5344CB8AC3E}">
        <p14:creationId xmlns:p14="http://schemas.microsoft.com/office/powerpoint/2010/main" val="292246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4E138B4-4200-424A-B0C7-B477F308158D}"/>
              </a:ext>
            </a:extLst>
          </p:cNvPr>
          <p:cNvSpPr txBox="1"/>
          <p:nvPr/>
        </p:nvSpPr>
        <p:spPr>
          <a:xfrm>
            <a:off x="0" y="0"/>
            <a:ext cx="12192000" cy="1077218"/>
          </a:xfrm>
          <a:prstGeom prst="rect">
            <a:avLst/>
          </a:prstGeom>
          <a:noFill/>
        </p:spPr>
        <p:txBody>
          <a:bodyPr wrap="square" rtlCol="0">
            <a:spAutoFit/>
          </a:bodyPr>
          <a:lstStyle/>
          <a:p>
            <a:pPr algn="ctr"/>
            <a:r>
              <a:rPr lang="zh-CN" altLang="en-US" sz="3200" dirty="0">
                <a:latin typeface="华文中宋" panose="02010600040101010101" pitchFamily="2" charset="-122"/>
                <a:ea typeface="华文中宋" panose="02010600040101010101" pitchFamily="2" charset="-122"/>
              </a:rPr>
              <a:t>抠像的实现</a:t>
            </a:r>
            <a:endParaRPr lang="zh-CN" altLang="en-US" sz="3200" dirty="0"/>
          </a:p>
          <a:p>
            <a:pPr algn="ctr"/>
            <a:endParaRPr lang="zh-CN" altLang="en-US" sz="3200" dirty="0">
              <a:latin typeface="华文中宋" panose="02010600040101010101" pitchFamily="2" charset="-122"/>
              <a:ea typeface="华文中宋" panose="02010600040101010101" pitchFamily="2" charset="-122"/>
            </a:endParaRPr>
          </a:p>
        </p:txBody>
      </p:sp>
      <p:sp>
        <p:nvSpPr>
          <p:cNvPr id="3" name="文本框 2">
            <a:extLst>
              <a:ext uri="{FF2B5EF4-FFF2-40B4-BE49-F238E27FC236}">
                <a16:creationId xmlns:a16="http://schemas.microsoft.com/office/drawing/2014/main" id="{3447CEE5-F7C2-4CBA-94E2-673818A5D2C6}"/>
              </a:ext>
            </a:extLst>
          </p:cNvPr>
          <p:cNvSpPr txBox="1"/>
          <p:nvPr/>
        </p:nvSpPr>
        <p:spPr>
          <a:xfrm>
            <a:off x="0" y="846385"/>
            <a:ext cx="8998085" cy="461665"/>
          </a:xfrm>
          <a:prstGeom prst="rect">
            <a:avLst/>
          </a:prstGeom>
          <a:noFill/>
        </p:spPr>
        <p:txBody>
          <a:bodyPr wrap="square" rtlCol="0">
            <a:spAutoFit/>
          </a:bodyPr>
          <a:lstStyle/>
          <a:p>
            <a:r>
              <a:rPr lang="zh-CN" altLang="en-US" sz="2400" dirty="0"/>
              <a:t>另外一部分：</a:t>
            </a:r>
            <a:endParaRPr lang="en-US" altLang="zh-CN" sz="2400" dirty="0"/>
          </a:p>
        </p:txBody>
      </p:sp>
      <p:pic>
        <p:nvPicPr>
          <p:cNvPr id="4" name="图片 3">
            <a:extLst>
              <a:ext uri="{FF2B5EF4-FFF2-40B4-BE49-F238E27FC236}">
                <a16:creationId xmlns:a16="http://schemas.microsoft.com/office/drawing/2014/main" id="{45D61844-FCB9-4302-B6B0-A0C1FAE52E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583" y="1923603"/>
            <a:ext cx="1053830" cy="1641121"/>
          </a:xfrm>
          <a:prstGeom prst="rect">
            <a:avLst/>
          </a:prstGeom>
        </p:spPr>
      </p:pic>
      <p:pic>
        <p:nvPicPr>
          <p:cNvPr id="6" name="图片 5">
            <a:extLst>
              <a:ext uri="{FF2B5EF4-FFF2-40B4-BE49-F238E27FC236}">
                <a16:creationId xmlns:a16="http://schemas.microsoft.com/office/drawing/2014/main" id="{55E670AF-DAE6-42B7-9631-F192477243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7368" y="1923604"/>
            <a:ext cx="1229841" cy="1648898"/>
          </a:xfrm>
          <a:prstGeom prst="rect">
            <a:avLst/>
          </a:prstGeom>
        </p:spPr>
      </p:pic>
      <p:sp>
        <p:nvSpPr>
          <p:cNvPr id="7" name="文本框 6">
            <a:extLst>
              <a:ext uri="{FF2B5EF4-FFF2-40B4-BE49-F238E27FC236}">
                <a16:creationId xmlns:a16="http://schemas.microsoft.com/office/drawing/2014/main" id="{C06929B6-26DB-4835-A2BF-37C55F301A10}"/>
              </a:ext>
            </a:extLst>
          </p:cNvPr>
          <p:cNvSpPr txBox="1"/>
          <p:nvPr/>
        </p:nvSpPr>
        <p:spPr>
          <a:xfrm>
            <a:off x="181583" y="3835008"/>
            <a:ext cx="2957209" cy="1938992"/>
          </a:xfrm>
          <a:prstGeom prst="rect">
            <a:avLst/>
          </a:prstGeom>
          <a:noFill/>
        </p:spPr>
        <p:txBody>
          <a:bodyPr wrap="square" rtlCol="0">
            <a:spAutoFit/>
          </a:bodyPr>
          <a:lstStyle/>
          <a:p>
            <a:r>
              <a:rPr lang="zh-CN" altLang="en-US" sz="2400" dirty="0"/>
              <a:t>可以发现这部分颜色与标枪本身颜色有着较大区别，因此可以直接使用颜色区域抠图法来去掉</a:t>
            </a:r>
            <a:endParaRPr lang="en-US" altLang="zh-CN" sz="2400" dirty="0"/>
          </a:p>
        </p:txBody>
      </p:sp>
      <p:sp>
        <p:nvSpPr>
          <p:cNvPr id="8" name="文本框 7">
            <a:extLst>
              <a:ext uri="{FF2B5EF4-FFF2-40B4-BE49-F238E27FC236}">
                <a16:creationId xmlns:a16="http://schemas.microsoft.com/office/drawing/2014/main" id="{B43BB03A-7BCE-4BBF-8E3A-CAE25DB50936}"/>
              </a:ext>
            </a:extLst>
          </p:cNvPr>
          <p:cNvSpPr txBox="1"/>
          <p:nvPr/>
        </p:nvSpPr>
        <p:spPr>
          <a:xfrm>
            <a:off x="3281464" y="846385"/>
            <a:ext cx="2902085" cy="461665"/>
          </a:xfrm>
          <a:prstGeom prst="rect">
            <a:avLst/>
          </a:prstGeom>
          <a:noFill/>
        </p:spPr>
        <p:txBody>
          <a:bodyPr wrap="square" rtlCol="0">
            <a:spAutoFit/>
          </a:bodyPr>
          <a:lstStyle/>
          <a:p>
            <a:r>
              <a:rPr lang="zh-CN" altLang="en-US" sz="2400" dirty="0"/>
              <a:t>最终得到下图：</a:t>
            </a:r>
            <a:endParaRPr lang="en-US" altLang="zh-CN" sz="2400" dirty="0"/>
          </a:p>
        </p:txBody>
      </p:sp>
      <p:pic>
        <p:nvPicPr>
          <p:cNvPr id="10" name="图片 9">
            <a:extLst>
              <a:ext uri="{FF2B5EF4-FFF2-40B4-BE49-F238E27FC236}">
                <a16:creationId xmlns:a16="http://schemas.microsoft.com/office/drawing/2014/main" id="{4D7916B2-1795-42D2-A1A1-C9795DB445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9164" y="1923603"/>
            <a:ext cx="2774984" cy="4416357"/>
          </a:xfrm>
          <a:prstGeom prst="rect">
            <a:avLst/>
          </a:prstGeom>
        </p:spPr>
      </p:pic>
      <p:sp>
        <p:nvSpPr>
          <p:cNvPr id="11" name="文本框 10">
            <a:extLst>
              <a:ext uri="{FF2B5EF4-FFF2-40B4-BE49-F238E27FC236}">
                <a16:creationId xmlns:a16="http://schemas.microsoft.com/office/drawing/2014/main" id="{0D094211-5C9C-4B63-8CB0-456C8171A1DC}"/>
              </a:ext>
            </a:extLst>
          </p:cNvPr>
          <p:cNvSpPr txBox="1"/>
          <p:nvPr/>
        </p:nvSpPr>
        <p:spPr>
          <a:xfrm>
            <a:off x="6562928" y="846385"/>
            <a:ext cx="5447489" cy="830997"/>
          </a:xfrm>
          <a:prstGeom prst="rect">
            <a:avLst/>
          </a:prstGeom>
          <a:noFill/>
        </p:spPr>
        <p:txBody>
          <a:bodyPr wrap="square" rtlCol="0">
            <a:spAutoFit/>
          </a:bodyPr>
          <a:lstStyle/>
          <a:p>
            <a:r>
              <a:rPr lang="zh-CN" altLang="en-US" sz="2400" dirty="0"/>
              <a:t>为了实现循环播放我们查找与第一张图最接近的下一张图，最终得到</a:t>
            </a:r>
            <a:r>
              <a:rPr lang="en-US" altLang="zh-CN" sz="2400" dirty="0"/>
              <a:t>GIF</a:t>
            </a:r>
            <a:r>
              <a:rPr lang="zh-CN" altLang="en-US" sz="2400" dirty="0"/>
              <a:t>如下：</a:t>
            </a:r>
            <a:endParaRPr lang="en-US" altLang="zh-CN" sz="2400" dirty="0"/>
          </a:p>
        </p:txBody>
      </p:sp>
      <p:pic>
        <p:nvPicPr>
          <p:cNvPr id="13" name="图片 12">
            <a:extLst>
              <a:ext uri="{FF2B5EF4-FFF2-40B4-BE49-F238E27FC236}">
                <a16:creationId xmlns:a16="http://schemas.microsoft.com/office/drawing/2014/main" id="{6AC88E87-66C2-46ED-8E9F-BBD9C74141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36427" y="1901356"/>
            <a:ext cx="2774984" cy="4416358"/>
          </a:xfrm>
          <a:prstGeom prst="rect">
            <a:avLst/>
          </a:prstGeom>
        </p:spPr>
      </p:pic>
    </p:spTree>
    <p:extLst>
      <p:ext uri="{BB962C8B-B14F-4D97-AF65-F5344CB8AC3E}">
        <p14:creationId xmlns:p14="http://schemas.microsoft.com/office/powerpoint/2010/main" val="371222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E959D4B-8ED6-4C2C-BC24-D7C55611F851}"/>
              </a:ext>
            </a:extLst>
          </p:cNvPr>
          <p:cNvSpPr txBox="1"/>
          <p:nvPr/>
        </p:nvSpPr>
        <p:spPr>
          <a:xfrm>
            <a:off x="0" y="0"/>
            <a:ext cx="12192000" cy="1077218"/>
          </a:xfrm>
          <a:prstGeom prst="rect">
            <a:avLst/>
          </a:prstGeom>
          <a:noFill/>
        </p:spPr>
        <p:txBody>
          <a:bodyPr wrap="square" rtlCol="0">
            <a:spAutoFit/>
          </a:bodyPr>
          <a:lstStyle/>
          <a:p>
            <a:pPr algn="ctr"/>
            <a:r>
              <a:rPr lang="zh-CN" altLang="en-US" sz="3200" dirty="0">
                <a:latin typeface="华文中宋" panose="02010600040101010101" pitchFamily="2" charset="-122"/>
                <a:ea typeface="华文中宋" panose="02010600040101010101" pitchFamily="2" charset="-122"/>
              </a:rPr>
              <a:t>模板匹配的实现</a:t>
            </a:r>
            <a:endParaRPr lang="zh-CN" altLang="en-US" sz="3200" dirty="0"/>
          </a:p>
          <a:p>
            <a:pPr algn="ctr"/>
            <a:endParaRPr lang="zh-CN" altLang="en-US" sz="3200" dirty="0">
              <a:latin typeface="华文中宋" panose="02010600040101010101" pitchFamily="2" charset="-122"/>
              <a:ea typeface="华文中宋" panose="02010600040101010101" pitchFamily="2" charset="-122"/>
            </a:endParaRPr>
          </a:p>
        </p:txBody>
      </p:sp>
      <p:sp>
        <p:nvSpPr>
          <p:cNvPr id="3" name="文本框 2">
            <a:extLst>
              <a:ext uri="{FF2B5EF4-FFF2-40B4-BE49-F238E27FC236}">
                <a16:creationId xmlns:a16="http://schemas.microsoft.com/office/drawing/2014/main" id="{6D53CDCD-0B43-470B-A08C-7090EA86E1B6}"/>
              </a:ext>
            </a:extLst>
          </p:cNvPr>
          <p:cNvSpPr txBox="1"/>
          <p:nvPr/>
        </p:nvSpPr>
        <p:spPr>
          <a:xfrm>
            <a:off x="0" y="846385"/>
            <a:ext cx="6420255" cy="461665"/>
          </a:xfrm>
          <a:prstGeom prst="rect">
            <a:avLst/>
          </a:prstGeom>
          <a:noFill/>
        </p:spPr>
        <p:txBody>
          <a:bodyPr wrap="square" rtlCol="0">
            <a:spAutoFit/>
          </a:bodyPr>
          <a:lstStyle/>
          <a:p>
            <a:r>
              <a:rPr lang="zh-CN" altLang="en-US" sz="2400" dirty="0"/>
              <a:t>初步分析：</a:t>
            </a:r>
            <a:endParaRPr lang="en-US" altLang="zh-CN" sz="2400" dirty="0"/>
          </a:p>
        </p:txBody>
      </p:sp>
      <p:pic>
        <p:nvPicPr>
          <p:cNvPr id="7" name="图片 6">
            <a:extLst>
              <a:ext uri="{FF2B5EF4-FFF2-40B4-BE49-F238E27FC236}">
                <a16:creationId xmlns:a16="http://schemas.microsoft.com/office/drawing/2014/main" id="{C00BA935-F647-4FF7-BCF7-1653910B63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6273" y="1517514"/>
            <a:ext cx="1504950" cy="1066800"/>
          </a:xfrm>
          <a:prstGeom prst="rect">
            <a:avLst/>
          </a:prstGeom>
        </p:spPr>
      </p:pic>
      <p:sp>
        <p:nvSpPr>
          <p:cNvPr id="8" name="文本框 7">
            <a:extLst>
              <a:ext uri="{FF2B5EF4-FFF2-40B4-BE49-F238E27FC236}">
                <a16:creationId xmlns:a16="http://schemas.microsoft.com/office/drawing/2014/main" id="{BB0B5158-11C2-4F4D-BD5A-0A524A2C9451}"/>
              </a:ext>
            </a:extLst>
          </p:cNvPr>
          <p:cNvSpPr txBox="1"/>
          <p:nvPr/>
        </p:nvSpPr>
        <p:spPr>
          <a:xfrm>
            <a:off x="7563662" y="2666176"/>
            <a:ext cx="4274900" cy="461665"/>
          </a:xfrm>
          <a:prstGeom prst="rect">
            <a:avLst/>
          </a:prstGeom>
          <a:noFill/>
        </p:spPr>
        <p:txBody>
          <a:bodyPr wrap="square" rtlCol="0">
            <a:spAutoFit/>
          </a:bodyPr>
          <a:lstStyle/>
          <a:p>
            <a:r>
              <a:rPr lang="zh-CN" altLang="en-US" sz="2400" dirty="0"/>
              <a:t>目标：从左图中找到相似图片</a:t>
            </a:r>
            <a:endParaRPr lang="en-US" altLang="zh-CN" sz="2400" dirty="0"/>
          </a:p>
        </p:txBody>
      </p:sp>
      <p:pic>
        <p:nvPicPr>
          <p:cNvPr id="10" name="图片 9">
            <a:extLst>
              <a:ext uri="{FF2B5EF4-FFF2-40B4-BE49-F238E27FC236}">
                <a16:creationId xmlns:a16="http://schemas.microsoft.com/office/drawing/2014/main" id="{687B37BB-686E-4208-90DC-047A0C370C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966" y="1517514"/>
            <a:ext cx="6559524" cy="3730159"/>
          </a:xfrm>
          <a:prstGeom prst="rect">
            <a:avLst/>
          </a:prstGeom>
        </p:spPr>
      </p:pic>
      <p:sp>
        <p:nvSpPr>
          <p:cNvPr id="11" name="文本框 10">
            <a:extLst>
              <a:ext uri="{FF2B5EF4-FFF2-40B4-BE49-F238E27FC236}">
                <a16:creationId xmlns:a16="http://schemas.microsoft.com/office/drawing/2014/main" id="{73CBAC1A-893B-43BD-AF72-D5DCB878B500}"/>
              </a:ext>
            </a:extLst>
          </p:cNvPr>
          <p:cNvSpPr txBox="1"/>
          <p:nvPr/>
        </p:nvSpPr>
        <p:spPr>
          <a:xfrm>
            <a:off x="7563662" y="3635699"/>
            <a:ext cx="4274900" cy="1938992"/>
          </a:xfrm>
          <a:prstGeom prst="rect">
            <a:avLst/>
          </a:prstGeom>
          <a:noFill/>
        </p:spPr>
        <p:txBody>
          <a:bodyPr wrap="square" rtlCol="0">
            <a:spAutoFit/>
          </a:bodyPr>
          <a:lstStyle/>
          <a:p>
            <a:r>
              <a:rPr lang="zh-CN" altLang="en-US" sz="2400" dirty="0"/>
              <a:t>原理：大体思路为逐像素匹配，但逐像素匹配复杂度太高，因此需要想办法降低复杂度，使用图像缩小，灰度化，动态规划等方式降低复杂度</a:t>
            </a:r>
            <a:endParaRPr lang="en-US" altLang="zh-CN" sz="2400" dirty="0"/>
          </a:p>
        </p:txBody>
      </p:sp>
    </p:spTree>
    <p:extLst>
      <p:ext uri="{BB962C8B-B14F-4D97-AF65-F5344CB8AC3E}">
        <p14:creationId xmlns:p14="http://schemas.microsoft.com/office/powerpoint/2010/main" val="3578365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291448E-6EED-4CF7-A8E5-850CEBD81CE9}"/>
              </a:ext>
            </a:extLst>
          </p:cNvPr>
          <p:cNvSpPr txBox="1"/>
          <p:nvPr/>
        </p:nvSpPr>
        <p:spPr>
          <a:xfrm>
            <a:off x="0" y="0"/>
            <a:ext cx="12192000" cy="1077218"/>
          </a:xfrm>
          <a:prstGeom prst="rect">
            <a:avLst/>
          </a:prstGeom>
          <a:noFill/>
        </p:spPr>
        <p:txBody>
          <a:bodyPr wrap="square" rtlCol="0">
            <a:spAutoFit/>
          </a:bodyPr>
          <a:lstStyle/>
          <a:p>
            <a:pPr algn="ctr"/>
            <a:r>
              <a:rPr lang="zh-CN" altLang="en-US" sz="3200" dirty="0">
                <a:latin typeface="华文中宋" panose="02010600040101010101" pitchFamily="2" charset="-122"/>
                <a:ea typeface="华文中宋" panose="02010600040101010101" pitchFamily="2" charset="-122"/>
              </a:rPr>
              <a:t>模板匹配的实现</a:t>
            </a:r>
            <a:endParaRPr lang="zh-CN" altLang="en-US" sz="3200" dirty="0"/>
          </a:p>
          <a:p>
            <a:pPr algn="ctr"/>
            <a:endParaRPr lang="zh-CN" altLang="en-US" sz="3200" dirty="0">
              <a:latin typeface="华文中宋" panose="02010600040101010101" pitchFamily="2" charset="-122"/>
              <a:ea typeface="华文中宋" panose="02010600040101010101" pitchFamily="2" charset="-122"/>
            </a:endParaRPr>
          </a:p>
        </p:txBody>
      </p:sp>
      <p:sp>
        <p:nvSpPr>
          <p:cNvPr id="3" name="文本框 2">
            <a:extLst>
              <a:ext uri="{FF2B5EF4-FFF2-40B4-BE49-F238E27FC236}">
                <a16:creationId xmlns:a16="http://schemas.microsoft.com/office/drawing/2014/main" id="{F822463D-5F63-4EBF-B279-2BE2CE4605FA}"/>
              </a:ext>
            </a:extLst>
          </p:cNvPr>
          <p:cNvSpPr txBox="1"/>
          <p:nvPr/>
        </p:nvSpPr>
        <p:spPr>
          <a:xfrm>
            <a:off x="0" y="846385"/>
            <a:ext cx="6420255" cy="461665"/>
          </a:xfrm>
          <a:prstGeom prst="rect">
            <a:avLst/>
          </a:prstGeom>
          <a:noFill/>
        </p:spPr>
        <p:txBody>
          <a:bodyPr wrap="square" rtlCol="0">
            <a:spAutoFit/>
          </a:bodyPr>
          <a:lstStyle/>
          <a:p>
            <a:r>
              <a:rPr lang="zh-CN" altLang="en-US" sz="2400" dirty="0"/>
              <a:t>原图按平均像素缩小（此处缩小</a:t>
            </a:r>
            <a:r>
              <a:rPr lang="en-US" altLang="zh-CN" sz="2400" dirty="0"/>
              <a:t>10</a:t>
            </a:r>
            <a:r>
              <a:rPr lang="zh-CN" altLang="en-US" sz="2400" dirty="0"/>
              <a:t>倍）：</a:t>
            </a:r>
            <a:endParaRPr lang="en-US" altLang="zh-CN" sz="2400" dirty="0"/>
          </a:p>
        </p:txBody>
      </p:sp>
      <p:pic>
        <p:nvPicPr>
          <p:cNvPr id="5" name="图片 4">
            <a:extLst>
              <a:ext uri="{FF2B5EF4-FFF2-40B4-BE49-F238E27FC236}">
                <a16:creationId xmlns:a16="http://schemas.microsoft.com/office/drawing/2014/main" id="{69137DC2-150E-45A6-AAB2-199355E0B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674" y="1502084"/>
            <a:ext cx="6434114" cy="3665496"/>
          </a:xfrm>
          <a:prstGeom prst="rect">
            <a:avLst/>
          </a:prstGeom>
        </p:spPr>
      </p:pic>
      <p:pic>
        <p:nvPicPr>
          <p:cNvPr id="7" name="图片 6">
            <a:extLst>
              <a:ext uri="{FF2B5EF4-FFF2-40B4-BE49-F238E27FC236}">
                <a16:creationId xmlns:a16="http://schemas.microsoft.com/office/drawing/2014/main" id="{0ADE4B99-E2CA-49BE-8BA2-03DE723F2C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674" y="5355916"/>
            <a:ext cx="1440550" cy="1056407"/>
          </a:xfrm>
          <a:prstGeom prst="rect">
            <a:avLst/>
          </a:prstGeom>
        </p:spPr>
      </p:pic>
      <p:sp>
        <p:nvSpPr>
          <p:cNvPr id="10" name="文本框 9">
            <a:extLst>
              <a:ext uri="{FF2B5EF4-FFF2-40B4-BE49-F238E27FC236}">
                <a16:creationId xmlns:a16="http://schemas.microsoft.com/office/drawing/2014/main" id="{9BC369B4-7527-4B61-88E9-6827E4443286}"/>
              </a:ext>
            </a:extLst>
          </p:cNvPr>
          <p:cNvSpPr txBox="1"/>
          <p:nvPr/>
        </p:nvSpPr>
        <p:spPr>
          <a:xfrm>
            <a:off x="6985302" y="846385"/>
            <a:ext cx="6420255" cy="461665"/>
          </a:xfrm>
          <a:prstGeom prst="rect">
            <a:avLst/>
          </a:prstGeom>
          <a:noFill/>
        </p:spPr>
        <p:txBody>
          <a:bodyPr wrap="square" rtlCol="0">
            <a:spAutoFit/>
          </a:bodyPr>
          <a:lstStyle/>
          <a:p>
            <a:r>
              <a:rPr lang="zh-CN" altLang="en-US" sz="2400" dirty="0"/>
              <a:t>缩小算法：</a:t>
            </a:r>
            <a:endParaRPr lang="en-US" altLang="zh-CN" sz="2400" dirty="0"/>
          </a:p>
        </p:txBody>
      </p:sp>
      <p:pic>
        <p:nvPicPr>
          <p:cNvPr id="12" name="图片 11">
            <a:extLst>
              <a:ext uri="{FF2B5EF4-FFF2-40B4-BE49-F238E27FC236}">
                <a16:creationId xmlns:a16="http://schemas.microsoft.com/office/drawing/2014/main" id="{0A7214F8-9884-4579-BF84-AE77A7EBA2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5302" y="1502084"/>
            <a:ext cx="4698396" cy="3827265"/>
          </a:xfrm>
          <a:prstGeom prst="rect">
            <a:avLst/>
          </a:prstGeom>
        </p:spPr>
      </p:pic>
    </p:spTree>
    <p:extLst>
      <p:ext uri="{BB962C8B-B14F-4D97-AF65-F5344CB8AC3E}">
        <p14:creationId xmlns:p14="http://schemas.microsoft.com/office/powerpoint/2010/main" val="2196765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2491638-2074-4534-915B-4798FC93DE15}"/>
              </a:ext>
            </a:extLst>
          </p:cNvPr>
          <p:cNvSpPr txBox="1"/>
          <p:nvPr/>
        </p:nvSpPr>
        <p:spPr>
          <a:xfrm>
            <a:off x="0" y="0"/>
            <a:ext cx="12192000" cy="1077218"/>
          </a:xfrm>
          <a:prstGeom prst="rect">
            <a:avLst/>
          </a:prstGeom>
          <a:noFill/>
        </p:spPr>
        <p:txBody>
          <a:bodyPr wrap="square" rtlCol="0">
            <a:spAutoFit/>
          </a:bodyPr>
          <a:lstStyle/>
          <a:p>
            <a:pPr algn="ctr"/>
            <a:r>
              <a:rPr lang="zh-CN" altLang="en-US" sz="3200" dirty="0">
                <a:latin typeface="华文中宋" panose="02010600040101010101" pitchFamily="2" charset="-122"/>
                <a:ea typeface="华文中宋" panose="02010600040101010101" pitchFamily="2" charset="-122"/>
              </a:rPr>
              <a:t>模板匹配的实现</a:t>
            </a:r>
            <a:endParaRPr lang="zh-CN" altLang="en-US" sz="3200" dirty="0"/>
          </a:p>
          <a:p>
            <a:pPr algn="ctr"/>
            <a:endParaRPr lang="zh-CN" altLang="en-US" sz="3200" dirty="0">
              <a:latin typeface="华文中宋" panose="02010600040101010101" pitchFamily="2" charset="-122"/>
              <a:ea typeface="华文中宋" panose="02010600040101010101" pitchFamily="2" charset="-122"/>
            </a:endParaRPr>
          </a:p>
        </p:txBody>
      </p:sp>
      <p:sp>
        <p:nvSpPr>
          <p:cNvPr id="3" name="文本框 2">
            <a:extLst>
              <a:ext uri="{FF2B5EF4-FFF2-40B4-BE49-F238E27FC236}">
                <a16:creationId xmlns:a16="http://schemas.microsoft.com/office/drawing/2014/main" id="{3DFCA229-F279-4511-B3BB-AD314788E6D1}"/>
              </a:ext>
            </a:extLst>
          </p:cNvPr>
          <p:cNvSpPr txBox="1"/>
          <p:nvPr/>
        </p:nvSpPr>
        <p:spPr>
          <a:xfrm>
            <a:off x="0" y="846385"/>
            <a:ext cx="6420255" cy="461665"/>
          </a:xfrm>
          <a:prstGeom prst="rect">
            <a:avLst/>
          </a:prstGeom>
          <a:noFill/>
        </p:spPr>
        <p:txBody>
          <a:bodyPr wrap="square" rtlCol="0">
            <a:spAutoFit/>
          </a:bodyPr>
          <a:lstStyle/>
          <a:p>
            <a:r>
              <a:rPr lang="zh-CN" altLang="en-US" sz="2400" dirty="0"/>
              <a:t>灰度化：</a:t>
            </a:r>
            <a:endParaRPr lang="en-US" altLang="zh-CN" sz="2400" dirty="0"/>
          </a:p>
        </p:txBody>
      </p:sp>
      <p:pic>
        <p:nvPicPr>
          <p:cNvPr id="5" name="图片 4">
            <a:extLst>
              <a:ext uri="{FF2B5EF4-FFF2-40B4-BE49-F238E27FC236}">
                <a16:creationId xmlns:a16="http://schemas.microsoft.com/office/drawing/2014/main" id="{20032CE8-58B8-4E8F-A666-DF55BB3D44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764" y="1706599"/>
            <a:ext cx="6671236" cy="3800584"/>
          </a:xfrm>
          <a:prstGeom prst="rect">
            <a:avLst/>
          </a:prstGeom>
        </p:spPr>
      </p:pic>
      <p:pic>
        <p:nvPicPr>
          <p:cNvPr id="7" name="图片 6">
            <a:extLst>
              <a:ext uri="{FF2B5EF4-FFF2-40B4-BE49-F238E27FC236}">
                <a16:creationId xmlns:a16="http://schemas.microsoft.com/office/drawing/2014/main" id="{14897DBE-4CC7-4057-8E50-7498ADAB1B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763" y="5684615"/>
            <a:ext cx="1214019" cy="890283"/>
          </a:xfrm>
          <a:prstGeom prst="rect">
            <a:avLst/>
          </a:prstGeom>
        </p:spPr>
      </p:pic>
      <p:sp>
        <p:nvSpPr>
          <p:cNvPr id="8" name="文本框 7">
            <a:extLst>
              <a:ext uri="{FF2B5EF4-FFF2-40B4-BE49-F238E27FC236}">
                <a16:creationId xmlns:a16="http://schemas.microsoft.com/office/drawing/2014/main" id="{1AC33796-750E-439E-A704-A5CEE1C3E52E}"/>
              </a:ext>
            </a:extLst>
          </p:cNvPr>
          <p:cNvSpPr txBox="1"/>
          <p:nvPr/>
        </p:nvSpPr>
        <p:spPr>
          <a:xfrm>
            <a:off x="7369108" y="1667899"/>
            <a:ext cx="4274900" cy="1569660"/>
          </a:xfrm>
          <a:prstGeom prst="rect">
            <a:avLst/>
          </a:prstGeom>
          <a:noFill/>
        </p:spPr>
        <p:txBody>
          <a:bodyPr wrap="square" rtlCol="0">
            <a:spAutoFit/>
          </a:bodyPr>
          <a:lstStyle/>
          <a:p>
            <a:r>
              <a:rPr lang="zh-CN" altLang="en-US" sz="2400" dirty="0"/>
              <a:t>注意到，如果图片的一部分与模板相似，则它的平均灰度一定也与模板的平均灰度相近，因此可用这个方法来筛选</a:t>
            </a:r>
            <a:endParaRPr lang="en-US" altLang="zh-CN" sz="2400" dirty="0"/>
          </a:p>
        </p:txBody>
      </p:sp>
    </p:spTree>
    <p:extLst>
      <p:ext uri="{BB962C8B-B14F-4D97-AF65-F5344CB8AC3E}">
        <p14:creationId xmlns:p14="http://schemas.microsoft.com/office/powerpoint/2010/main" val="141230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177B655-DB00-4EE5-AF98-66AC268ADF55}"/>
              </a:ext>
            </a:extLst>
          </p:cNvPr>
          <p:cNvSpPr txBox="1"/>
          <p:nvPr/>
        </p:nvSpPr>
        <p:spPr>
          <a:xfrm>
            <a:off x="0" y="0"/>
            <a:ext cx="12192000" cy="584775"/>
          </a:xfrm>
          <a:prstGeom prst="rect">
            <a:avLst/>
          </a:prstGeom>
          <a:noFill/>
        </p:spPr>
        <p:txBody>
          <a:bodyPr wrap="square">
            <a:spAutoFit/>
          </a:bodyPr>
          <a:lstStyle/>
          <a:p>
            <a:pPr algn="ctr"/>
            <a:r>
              <a:rPr lang="zh-CN" altLang="en-US" sz="3200" dirty="0">
                <a:latin typeface="华文中宋" panose="02010600040101010101" pitchFamily="2" charset="-122"/>
                <a:ea typeface="华文中宋" panose="02010600040101010101" pitchFamily="2" charset="-122"/>
              </a:rPr>
              <a:t>功能与实现分析</a:t>
            </a:r>
          </a:p>
        </p:txBody>
      </p:sp>
      <p:sp>
        <p:nvSpPr>
          <p:cNvPr id="4" name="文本框 3">
            <a:extLst>
              <a:ext uri="{FF2B5EF4-FFF2-40B4-BE49-F238E27FC236}">
                <a16:creationId xmlns:a16="http://schemas.microsoft.com/office/drawing/2014/main" id="{7DD5B70C-5F6A-4E57-895F-69ABA430057B}"/>
              </a:ext>
            </a:extLst>
          </p:cNvPr>
          <p:cNvSpPr txBox="1"/>
          <p:nvPr/>
        </p:nvSpPr>
        <p:spPr>
          <a:xfrm flipH="1">
            <a:off x="658562" y="1916350"/>
            <a:ext cx="4205268" cy="461665"/>
          </a:xfrm>
          <a:prstGeom prst="rect">
            <a:avLst/>
          </a:prstGeom>
          <a:noFill/>
        </p:spPr>
        <p:txBody>
          <a:bodyPr wrap="square" rtlCol="0">
            <a:spAutoFit/>
          </a:bodyPr>
          <a:lstStyle/>
          <a:p>
            <a:r>
              <a:rPr lang="en-US" altLang="zh-CN" sz="2400" dirty="0"/>
              <a:t>1.</a:t>
            </a:r>
            <a:r>
              <a:rPr lang="zh-CN" altLang="en-US" sz="2400" dirty="0"/>
              <a:t>实现自动收集物质石油</a:t>
            </a:r>
            <a:endParaRPr lang="en-US" altLang="zh-CN" sz="2400" dirty="0"/>
          </a:p>
        </p:txBody>
      </p:sp>
      <p:sp>
        <p:nvSpPr>
          <p:cNvPr id="5" name="文本框 4">
            <a:extLst>
              <a:ext uri="{FF2B5EF4-FFF2-40B4-BE49-F238E27FC236}">
                <a16:creationId xmlns:a16="http://schemas.microsoft.com/office/drawing/2014/main" id="{C5395A97-4914-4E48-B399-CFD456A09E60}"/>
              </a:ext>
            </a:extLst>
          </p:cNvPr>
          <p:cNvSpPr txBox="1"/>
          <p:nvPr/>
        </p:nvSpPr>
        <p:spPr>
          <a:xfrm>
            <a:off x="658562" y="2378015"/>
            <a:ext cx="3015575" cy="461665"/>
          </a:xfrm>
          <a:prstGeom prst="rect">
            <a:avLst/>
          </a:prstGeom>
          <a:noFill/>
        </p:spPr>
        <p:txBody>
          <a:bodyPr wrap="square" rtlCol="0">
            <a:spAutoFit/>
          </a:bodyPr>
          <a:lstStyle/>
          <a:p>
            <a:r>
              <a:rPr lang="en-US" altLang="zh-CN" sz="2400" dirty="0"/>
              <a:t>2.</a:t>
            </a:r>
            <a:r>
              <a:rPr lang="zh-CN" altLang="en-US" sz="2400" dirty="0"/>
              <a:t>实现自动刷图</a:t>
            </a:r>
          </a:p>
        </p:txBody>
      </p:sp>
      <p:sp>
        <p:nvSpPr>
          <p:cNvPr id="6" name="文本框 5">
            <a:extLst>
              <a:ext uri="{FF2B5EF4-FFF2-40B4-BE49-F238E27FC236}">
                <a16:creationId xmlns:a16="http://schemas.microsoft.com/office/drawing/2014/main" id="{582814C9-B25B-4DCF-BFDE-EFBAC833399B}"/>
              </a:ext>
            </a:extLst>
          </p:cNvPr>
          <p:cNvSpPr txBox="1"/>
          <p:nvPr/>
        </p:nvSpPr>
        <p:spPr>
          <a:xfrm>
            <a:off x="7023370" y="1924242"/>
            <a:ext cx="2821627" cy="461665"/>
          </a:xfrm>
          <a:prstGeom prst="rect">
            <a:avLst/>
          </a:prstGeom>
          <a:noFill/>
        </p:spPr>
        <p:txBody>
          <a:bodyPr wrap="square" rtlCol="0">
            <a:spAutoFit/>
          </a:bodyPr>
          <a:lstStyle/>
          <a:p>
            <a:r>
              <a:rPr lang="en-US" altLang="zh-CN" sz="2400" dirty="0"/>
              <a:t>1.</a:t>
            </a:r>
            <a:r>
              <a:rPr lang="zh-CN" altLang="en-US" sz="2400" dirty="0"/>
              <a:t>界面的文本识别</a:t>
            </a:r>
          </a:p>
        </p:txBody>
      </p:sp>
      <p:sp>
        <p:nvSpPr>
          <p:cNvPr id="9" name="文本框 8">
            <a:extLst>
              <a:ext uri="{FF2B5EF4-FFF2-40B4-BE49-F238E27FC236}">
                <a16:creationId xmlns:a16="http://schemas.microsoft.com/office/drawing/2014/main" id="{0CE1F925-4B5F-4A40-A185-6FCC4D1565FA}"/>
              </a:ext>
            </a:extLst>
          </p:cNvPr>
          <p:cNvSpPr txBox="1"/>
          <p:nvPr/>
        </p:nvSpPr>
        <p:spPr>
          <a:xfrm>
            <a:off x="658562" y="2829156"/>
            <a:ext cx="3329778" cy="461665"/>
          </a:xfrm>
          <a:prstGeom prst="rect">
            <a:avLst/>
          </a:prstGeom>
          <a:noFill/>
        </p:spPr>
        <p:txBody>
          <a:bodyPr wrap="square">
            <a:spAutoFit/>
          </a:bodyPr>
          <a:lstStyle/>
          <a:p>
            <a:r>
              <a:rPr lang="en-US" altLang="zh-CN" sz="2400" dirty="0"/>
              <a:t>3.</a:t>
            </a:r>
            <a:r>
              <a:rPr lang="zh-CN" altLang="en-US" sz="2400" dirty="0"/>
              <a:t>实现看板娘标枪</a:t>
            </a:r>
          </a:p>
        </p:txBody>
      </p:sp>
      <p:pic>
        <p:nvPicPr>
          <p:cNvPr id="11" name="图片 10">
            <a:extLst>
              <a:ext uri="{FF2B5EF4-FFF2-40B4-BE49-F238E27FC236}">
                <a16:creationId xmlns:a16="http://schemas.microsoft.com/office/drawing/2014/main" id="{104E721B-3E7C-4179-B544-171575A9DD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562" y="3290821"/>
            <a:ext cx="1925475" cy="2723745"/>
          </a:xfrm>
          <a:prstGeom prst="rect">
            <a:avLst/>
          </a:prstGeom>
        </p:spPr>
      </p:pic>
      <p:sp>
        <p:nvSpPr>
          <p:cNvPr id="13" name="文本框 12">
            <a:extLst>
              <a:ext uri="{FF2B5EF4-FFF2-40B4-BE49-F238E27FC236}">
                <a16:creationId xmlns:a16="http://schemas.microsoft.com/office/drawing/2014/main" id="{7982FC96-3319-47CE-B007-3A471F26EAB5}"/>
              </a:ext>
            </a:extLst>
          </p:cNvPr>
          <p:cNvSpPr txBox="1"/>
          <p:nvPr/>
        </p:nvSpPr>
        <p:spPr>
          <a:xfrm>
            <a:off x="7023370" y="2378015"/>
            <a:ext cx="2091447" cy="461665"/>
          </a:xfrm>
          <a:prstGeom prst="rect">
            <a:avLst/>
          </a:prstGeom>
          <a:noFill/>
        </p:spPr>
        <p:txBody>
          <a:bodyPr wrap="square">
            <a:spAutoFit/>
          </a:bodyPr>
          <a:lstStyle/>
          <a:p>
            <a:r>
              <a:rPr lang="en-US" altLang="zh-CN" sz="2400" dirty="0"/>
              <a:t>2.</a:t>
            </a:r>
            <a:r>
              <a:rPr lang="zh-CN" altLang="en-US" sz="2400" dirty="0"/>
              <a:t>标枪的抠像</a:t>
            </a:r>
          </a:p>
        </p:txBody>
      </p:sp>
      <p:sp>
        <p:nvSpPr>
          <p:cNvPr id="15" name="文本框 14">
            <a:extLst>
              <a:ext uri="{FF2B5EF4-FFF2-40B4-BE49-F238E27FC236}">
                <a16:creationId xmlns:a16="http://schemas.microsoft.com/office/drawing/2014/main" id="{924D2286-0DD7-4740-AD18-AA197366865C}"/>
              </a:ext>
            </a:extLst>
          </p:cNvPr>
          <p:cNvSpPr txBox="1"/>
          <p:nvPr/>
        </p:nvSpPr>
        <p:spPr>
          <a:xfrm>
            <a:off x="7023370" y="2839680"/>
            <a:ext cx="2636196" cy="461665"/>
          </a:xfrm>
          <a:prstGeom prst="rect">
            <a:avLst/>
          </a:prstGeom>
          <a:noFill/>
        </p:spPr>
        <p:txBody>
          <a:bodyPr wrap="square">
            <a:spAutoFit/>
          </a:bodyPr>
          <a:lstStyle/>
          <a:p>
            <a:r>
              <a:rPr lang="en-US" altLang="zh-CN" sz="2400" dirty="0"/>
              <a:t>3.</a:t>
            </a:r>
            <a:r>
              <a:rPr lang="zh-CN" altLang="en-US" sz="2400" dirty="0"/>
              <a:t>敌舰的模板匹配</a:t>
            </a:r>
          </a:p>
        </p:txBody>
      </p:sp>
    </p:spTree>
    <p:extLst>
      <p:ext uri="{BB962C8B-B14F-4D97-AF65-F5344CB8AC3E}">
        <p14:creationId xmlns:p14="http://schemas.microsoft.com/office/powerpoint/2010/main" val="4017946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9" grpId="0"/>
      <p:bldP spid="13" grpId="0"/>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80BFA86-B4D6-49E2-B4A4-B0C48749DAF7}"/>
              </a:ext>
            </a:extLst>
          </p:cNvPr>
          <p:cNvSpPr txBox="1"/>
          <p:nvPr/>
        </p:nvSpPr>
        <p:spPr>
          <a:xfrm>
            <a:off x="0" y="846385"/>
            <a:ext cx="6420255" cy="1569660"/>
          </a:xfrm>
          <a:prstGeom prst="rect">
            <a:avLst/>
          </a:prstGeom>
          <a:noFill/>
        </p:spPr>
        <p:txBody>
          <a:bodyPr wrap="square" rtlCol="0">
            <a:spAutoFit/>
          </a:bodyPr>
          <a:lstStyle/>
          <a:p>
            <a:r>
              <a:rPr lang="zh-CN" altLang="en-US" sz="2400" dirty="0"/>
              <a:t>简单的计算图片各个范围内的平均灰度工作量太大，可以使用滑动窗口或动态规划来，简单分析可以知道动态规划不仅复杂度系数小于滑动窗口而且易于编程。</a:t>
            </a:r>
            <a:endParaRPr lang="en-US" altLang="zh-CN" sz="2400" dirty="0"/>
          </a:p>
        </p:txBody>
      </p:sp>
      <p:sp>
        <p:nvSpPr>
          <p:cNvPr id="4" name="文本框 3">
            <a:extLst>
              <a:ext uri="{FF2B5EF4-FFF2-40B4-BE49-F238E27FC236}">
                <a16:creationId xmlns:a16="http://schemas.microsoft.com/office/drawing/2014/main" id="{4A60F0F7-886B-4595-B115-CB8381129EE4}"/>
              </a:ext>
            </a:extLst>
          </p:cNvPr>
          <p:cNvSpPr txBox="1"/>
          <p:nvPr/>
        </p:nvSpPr>
        <p:spPr>
          <a:xfrm>
            <a:off x="0" y="2416045"/>
            <a:ext cx="6420255" cy="1938992"/>
          </a:xfrm>
          <a:prstGeom prst="rect">
            <a:avLst/>
          </a:prstGeom>
          <a:noFill/>
        </p:spPr>
        <p:txBody>
          <a:bodyPr wrap="square" rtlCol="0">
            <a:spAutoFit/>
          </a:bodyPr>
          <a:lstStyle/>
          <a:p>
            <a:r>
              <a:rPr lang="zh-CN" altLang="en-US" sz="2400" dirty="0"/>
              <a:t>设</a:t>
            </a:r>
            <a:r>
              <a:rPr lang="en-US" altLang="zh-CN" sz="2400" dirty="0"/>
              <a:t>M(</a:t>
            </a:r>
            <a:r>
              <a:rPr lang="en-US" altLang="zh-CN" sz="2400" dirty="0" err="1"/>
              <a:t>x,y</a:t>
            </a:r>
            <a:r>
              <a:rPr lang="en-US" altLang="zh-CN" sz="2400" dirty="0"/>
              <a:t>)</a:t>
            </a:r>
            <a:r>
              <a:rPr lang="zh-CN" altLang="en-US" sz="2400" dirty="0"/>
              <a:t>为坐标</a:t>
            </a:r>
            <a:r>
              <a:rPr lang="en-US" altLang="zh-CN" sz="2400" dirty="0"/>
              <a:t>(0,0)</a:t>
            </a:r>
            <a:r>
              <a:rPr lang="zh-CN" altLang="en-US" sz="2400" dirty="0"/>
              <a:t>到坐标</a:t>
            </a:r>
            <a:r>
              <a:rPr lang="en-US" altLang="zh-CN" sz="2400" dirty="0"/>
              <a:t>(</a:t>
            </a:r>
            <a:r>
              <a:rPr lang="en-US" altLang="zh-CN" sz="2400" dirty="0" err="1"/>
              <a:t>x,y</a:t>
            </a:r>
            <a:r>
              <a:rPr lang="en-US" altLang="zh-CN" sz="2400" dirty="0"/>
              <a:t>)</a:t>
            </a:r>
            <a:r>
              <a:rPr lang="zh-CN" altLang="en-US" sz="2400" dirty="0"/>
              <a:t>矩形内所有像素点灰度值之和，则</a:t>
            </a:r>
            <a:r>
              <a:rPr lang="en-US" altLang="zh-CN" sz="2400" dirty="0"/>
              <a:t>(x1,y1)</a:t>
            </a:r>
            <a:r>
              <a:rPr lang="zh-CN" altLang="en-US" sz="2400" dirty="0"/>
              <a:t>到</a:t>
            </a:r>
            <a:r>
              <a:rPr lang="en-US" altLang="zh-CN" sz="2400" dirty="0"/>
              <a:t>(x2,y2)</a:t>
            </a:r>
            <a:r>
              <a:rPr lang="zh-CN" altLang="en-US" sz="2400" dirty="0"/>
              <a:t>矩形内灰度值之和可以表示为：</a:t>
            </a:r>
            <a:endParaRPr lang="en-US" altLang="zh-CN" sz="2400" dirty="0"/>
          </a:p>
          <a:p>
            <a:r>
              <a:rPr lang="en-US" altLang="zh-CN" sz="2400" dirty="0"/>
              <a:t>M(x2,y2)-M(x2-x1,y2)-M(x2,y2-y1)+M(x1,y1)</a:t>
            </a:r>
          </a:p>
          <a:p>
            <a:r>
              <a:rPr lang="zh-CN" altLang="en-US" sz="2400" dirty="0"/>
              <a:t>（其中</a:t>
            </a:r>
            <a:r>
              <a:rPr lang="en-US" altLang="zh-CN" sz="2400" dirty="0"/>
              <a:t>x2&gt;x1</a:t>
            </a:r>
            <a:r>
              <a:rPr lang="zh-CN" altLang="en-US" sz="2400" dirty="0"/>
              <a:t>，</a:t>
            </a:r>
            <a:r>
              <a:rPr lang="en-US" altLang="zh-CN" sz="2400" dirty="0"/>
              <a:t>y2&gt;y1</a:t>
            </a:r>
            <a:r>
              <a:rPr lang="zh-CN" altLang="en-US" sz="2400" dirty="0"/>
              <a:t>）</a:t>
            </a:r>
            <a:endParaRPr lang="en-US" altLang="zh-CN" sz="2400" dirty="0"/>
          </a:p>
        </p:txBody>
      </p:sp>
      <p:sp>
        <p:nvSpPr>
          <p:cNvPr id="5" name="文本框 4">
            <a:extLst>
              <a:ext uri="{FF2B5EF4-FFF2-40B4-BE49-F238E27FC236}">
                <a16:creationId xmlns:a16="http://schemas.microsoft.com/office/drawing/2014/main" id="{D6641F70-8B8B-4AD5-B9A7-20ED030BA50B}"/>
              </a:ext>
            </a:extLst>
          </p:cNvPr>
          <p:cNvSpPr txBox="1"/>
          <p:nvPr/>
        </p:nvSpPr>
        <p:spPr>
          <a:xfrm>
            <a:off x="-1" y="4355037"/>
            <a:ext cx="6420255" cy="1200329"/>
          </a:xfrm>
          <a:prstGeom prst="rect">
            <a:avLst/>
          </a:prstGeom>
          <a:noFill/>
        </p:spPr>
        <p:txBody>
          <a:bodyPr wrap="square" rtlCol="0">
            <a:spAutoFit/>
          </a:bodyPr>
          <a:lstStyle/>
          <a:p>
            <a:r>
              <a:rPr lang="zh-CN" altLang="en-US" sz="2400" dirty="0"/>
              <a:t>且有动态规划的递推式：</a:t>
            </a:r>
            <a:endParaRPr lang="en-US" altLang="zh-CN" sz="2400" dirty="0"/>
          </a:p>
          <a:p>
            <a:r>
              <a:rPr lang="en-US" altLang="zh-CN" sz="2400" dirty="0"/>
              <a:t>M(</a:t>
            </a:r>
            <a:r>
              <a:rPr lang="en-US" altLang="zh-CN" sz="2400" dirty="0" err="1"/>
              <a:t>x,y</a:t>
            </a:r>
            <a:r>
              <a:rPr lang="en-US" altLang="zh-CN" sz="2400" dirty="0"/>
              <a:t>)=M(x-1,y-1)-M(x-1,y)-M(x,y-1)+P(</a:t>
            </a:r>
            <a:r>
              <a:rPr lang="en-US" altLang="zh-CN" sz="2400" dirty="0" err="1"/>
              <a:t>x,y</a:t>
            </a:r>
            <a:r>
              <a:rPr lang="en-US" altLang="zh-CN" sz="2400" dirty="0"/>
              <a:t>)</a:t>
            </a:r>
          </a:p>
          <a:p>
            <a:r>
              <a:rPr lang="zh-CN" altLang="en-US" sz="2400" dirty="0"/>
              <a:t>（其中</a:t>
            </a:r>
            <a:r>
              <a:rPr lang="en-US" altLang="zh-CN" sz="2400" dirty="0"/>
              <a:t>P(</a:t>
            </a:r>
            <a:r>
              <a:rPr lang="en-US" altLang="zh-CN" sz="2400" dirty="0" err="1"/>
              <a:t>x,y</a:t>
            </a:r>
            <a:r>
              <a:rPr lang="en-US" altLang="zh-CN" sz="2400" dirty="0"/>
              <a:t>)</a:t>
            </a:r>
            <a:r>
              <a:rPr lang="zh-CN" altLang="en-US" sz="2400" dirty="0"/>
              <a:t>表示坐标</a:t>
            </a:r>
            <a:r>
              <a:rPr lang="en-US" altLang="zh-CN" sz="2400" dirty="0"/>
              <a:t>(</a:t>
            </a:r>
            <a:r>
              <a:rPr lang="en-US" altLang="zh-CN" sz="2400" dirty="0" err="1"/>
              <a:t>x,y</a:t>
            </a:r>
            <a:r>
              <a:rPr lang="en-US" altLang="zh-CN" sz="2400" dirty="0"/>
              <a:t>)</a:t>
            </a:r>
            <a:r>
              <a:rPr lang="zh-CN" altLang="en-US" sz="2400" dirty="0"/>
              <a:t>处的灰度值）</a:t>
            </a:r>
            <a:endParaRPr lang="en-US" altLang="zh-CN" sz="2400" dirty="0"/>
          </a:p>
        </p:txBody>
      </p:sp>
      <p:sp>
        <p:nvSpPr>
          <p:cNvPr id="8" name="文本框 7">
            <a:extLst>
              <a:ext uri="{FF2B5EF4-FFF2-40B4-BE49-F238E27FC236}">
                <a16:creationId xmlns:a16="http://schemas.microsoft.com/office/drawing/2014/main" id="{21571A04-E4B0-40C1-9D2F-A342C4DE5AE1}"/>
              </a:ext>
            </a:extLst>
          </p:cNvPr>
          <p:cNvSpPr txBox="1"/>
          <p:nvPr/>
        </p:nvSpPr>
        <p:spPr>
          <a:xfrm>
            <a:off x="6634264" y="846385"/>
            <a:ext cx="6420255" cy="461665"/>
          </a:xfrm>
          <a:prstGeom prst="rect">
            <a:avLst/>
          </a:prstGeom>
          <a:noFill/>
        </p:spPr>
        <p:txBody>
          <a:bodyPr wrap="square" rtlCol="0">
            <a:spAutoFit/>
          </a:bodyPr>
          <a:lstStyle/>
          <a:p>
            <a:r>
              <a:rPr lang="zh-CN" altLang="en-US" sz="2400" dirty="0"/>
              <a:t>代码如下：</a:t>
            </a:r>
            <a:endParaRPr lang="en-US" altLang="zh-CN" sz="2400" dirty="0"/>
          </a:p>
        </p:txBody>
      </p:sp>
      <p:pic>
        <p:nvPicPr>
          <p:cNvPr id="10" name="图片 9">
            <a:extLst>
              <a:ext uri="{FF2B5EF4-FFF2-40B4-BE49-F238E27FC236}">
                <a16:creationId xmlns:a16="http://schemas.microsoft.com/office/drawing/2014/main" id="{E8BA32D3-171C-4410-B7F9-2D4D614813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4264" y="1490008"/>
            <a:ext cx="5275605" cy="1938992"/>
          </a:xfrm>
          <a:prstGeom prst="rect">
            <a:avLst/>
          </a:prstGeom>
        </p:spPr>
      </p:pic>
      <p:sp>
        <p:nvSpPr>
          <p:cNvPr id="11" name="文本框 10">
            <a:extLst>
              <a:ext uri="{FF2B5EF4-FFF2-40B4-BE49-F238E27FC236}">
                <a16:creationId xmlns:a16="http://schemas.microsoft.com/office/drawing/2014/main" id="{5D5B6A2C-B558-4FE5-95EA-F59D822C3201}"/>
              </a:ext>
            </a:extLst>
          </p:cNvPr>
          <p:cNvSpPr txBox="1"/>
          <p:nvPr/>
        </p:nvSpPr>
        <p:spPr>
          <a:xfrm>
            <a:off x="0" y="0"/>
            <a:ext cx="12192000" cy="1077218"/>
          </a:xfrm>
          <a:prstGeom prst="rect">
            <a:avLst/>
          </a:prstGeom>
          <a:noFill/>
        </p:spPr>
        <p:txBody>
          <a:bodyPr wrap="square" rtlCol="0">
            <a:spAutoFit/>
          </a:bodyPr>
          <a:lstStyle/>
          <a:p>
            <a:pPr algn="ctr"/>
            <a:r>
              <a:rPr lang="zh-CN" altLang="en-US" sz="3200" dirty="0">
                <a:latin typeface="华文中宋" panose="02010600040101010101" pitchFamily="2" charset="-122"/>
                <a:ea typeface="华文中宋" panose="02010600040101010101" pitchFamily="2" charset="-122"/>
              </a:rPr>
              <a:t>模板匹配的实现</a:t>
            </a:r>
            <a:endParaRPr lang="zh-CN" altLang="en-US" sz="3200" dirty="0"/>
          </a:p>
          <a:p>
            <a:pPr algn="ctr"/>
            <a:endParaRPr lang="zh-CN" altLang="en-US" sz="3200" dirty="0">
              <a:latin typeface="华文中宋" panose="02010600040101010101" pitchFamily="2" charset="-122"/>
              <a:ea typeface="华文中宋" panose="02010600040101010101" pitchFamily="2" charset="-122"/>
            </a:endParaRPr>
          </a:p>
        </p:txBody>
      </p:sp>
      <p:sp>
        <p:nvSpPr>
          <p:cNvPr id="9" name="文本框 8">
            <a:extLst>
              <a:ext uri="{FF2B5EF4-FFF2-40B4-BE49-F238E27FC236}">
                <a16:creationId xmlns:a16="http://schemas.microsoft.com/office/drawing/2014/main" id="{D1A7CF75-D049-43AE-8ED2-96D45D8E3124}"/>
              </a:ext>
            </a:extLst>
          </p:cNvPr>
          <p:cNvSpPr txBox="1"/>
          <p:nvPr/>
        </p:nvSpPr>
        <p:spPr>
          <a:xfrm>
            <a:off x="6634264" y="3610958"/>
            <a:ext cx="5557736" cy="830997"/>
          </a:xfrm>
          <a:prstGeom prst="rect">
            <a:avLst/>
          </a:prstGeom>
          <a:noFill/>
        </p:spPr>
        <p:txBody>
          <a:bodyPr wrap="square" rtlCol="0">
            <a:spAutoFit/>
          </a:bodyPr>
          <a:lstStyle/>
          <a:p>
            <a:r>
              <a:rPr lang="zh-CN" altLang="en-US" sz="2400" dirty="0"/>
              <a:t>同理，可计算</a:t>
            </a:r>
            <a:r>
              <a:rPr lang="en-US" altLang="zh-CN" sz="2400" dirty="0"/>
              <a:t>E(X^2)</a:t>
            </a:r>
            <a:r>
              <a:rPr lang="zh-CN" altLang="en-US" sz="2400" dirty="0"/>
              <a:t>，从而用公式</a:t>
            </a:r>
            <a:r>
              <a:rPr lang="en-US" altLang="zh-CN" sz="2400" dirty="0"/>
              <a:t>D(X)=E(X^2)-(E(X))^2</a:t>
            </a:r>
            <a:r>
              <a:rPr lang="zh-CN" altLang="en-US" sz="2400" dirty="0"/>
              <a:t>得到方差</a:t>
            </a:r>
            <a:endParaRPr lang="en-US" altLang="zh-CN" sz="2400" dirty="0"/>
          </a:p>
        </p:txBody>
      </p:sp>
      <p:sp>
        <p:nvSpPr>
          <p:cNvPr id="12" name="文本框 11">
            <a:extLst>
              <a:ext uri="{FF2B5EF4-FFF2-40B4-BE49-F238E27FC236}">
                <a16:creationId xmlns:a16="http://schemas.microsoft.com/office/drawing/2014/main" id="{DE15E5ED-5A03-4BF0-A40E-4F63F5D1A338}"/>
              </a:ext>
            </a:extLst>
          </p:cNvPr>
          <p:cNvSpPr txBox="1"/>
          <p:nvPr/>
        </p:nvSpPr>
        <p:spPr>
          <a:xfrm>
            <a:off x="6634264" y="4900911"/>
            <a:ext cx="5557736" cy="461665"/>
          </a:xfrm>
          <a:prstGeom prst="rect">
            <a:avLst/>
          </a:prstGeom>
          <a:noFill/>
        </p:spPr>
        <p:txBody>
          <a:bodyPr wrap="square" rtlCol="0">
            <a:spAutoFit/>
          </a:bodyPr>
          <a:lstStyle/>
          <a:p>
            <a:r>
              <a:rPr lang="zh-CN" altLang="en-US" sz="2400" dirty="0"/>
              <a:t>从而可以利用均值与方差筛选</a:t>
            </a:r>
            <a:endParaRPr lang="en-US" altLang="zh-CN" sz="2400" dirty="0"/>
          </a:p>
        </p:txBody>
      </p:sp>
    </p:spTree>
    <p:extLst>
      <p:ext uri="{BB962C8B-B14F-4D97-AF65-F5344CB8AC3E}">
        <p14:creationId xmlns:p14="http://schemas.microsoft.com/office/powerpoint/2010/main" val="4095363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8" grpId="0"/>
      <p:bldP spid="9"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4566147-278E-43DA-8A58-FE5014CDE23F}"/>
              </a:ext>
            </a:extLst>
          </p:cNvPr>
          <p:cNvSpPr txBox="1"/>
          <p:nvPr/>
        </p:nvSpPr>
        <p:spPr>
          <a:xfrm>
            <a:off x="0" y="0"/>
            <a:ext cx="12192000" cy="1077218"/>
          </a:xfrm>
          <a:prstGeom prst="rect">
            <a:avLst/>
          </a:prstGeom>
          <a:noFill/>
        </p:spPr>
        <p:txBody>
          <a:bodyPr wrap="square" rtlCol="0">
            <a:spAutoFit/>
          </a:bodyPr>
          <a:lstStyle/>
          <a:p>
            <a:pPr algn="ctr"/>
            <a:r>
              <a:rPr lang="zh-CN" altLang="en-US" sz="3200" dirty="0">
                <a:latin typeface="华文中宋" panose="02010600040101010101" pitchFamily="2" charset="-122"/>
                <a:ea typeface="华文中宋" panose="02010600040101010101" pitchFamily="2" charset="-122"/>
              </a:rPr>
              <a:t>模板匹配的实现</a:t>
            </a:r>
            <a:endParaRPr lang="zh-CN" altLang="en-US" sz="3200" dirty="0"/>
          </a:p>
          <a:p>
            <a:pPr algn="ctr"/>
            <a:endParaRPr lang="zh-CN" altLang="en-US" sz="3200" dirty="0">
              <a:latin typeface="华文中宋" panose="02010600040101010101" pitchFamily="2" charset="-122"/>
              <a:ea typeface="华文中宋" panose="02010600040101010101" pitchFamily="2" charset="-122"/>
            </a:endParaRPr>
          </a:p>
        </p:txBody>
      </p:sp>
      <p:sp>
        <p:nvSpPr>
          <p:cNvPr id="3" name="文本框 2">
            <a:extLst>
              <a:ext uri="{FF2B5EF4-FFF2-40B4-BE49-F238E27FC236}">
                <a16:creationId xmlns:a16="http://schemas.microsoft.com/office/drawing/2014/main" id="{8249EB35-034B-4557-AD87-CFD042D1B571}"/>
              </a:ext>
            </a:extLst>
          </p:cNvPr>
          <p:cNvSpPr txBox="1"/>
          <p:nvPr/>
        </p:nvSpPr>
        <p:spPr>
          <a:xfrm>
            <a:off x="0" y="846385"/>
            <a:ext cx="6420255" cy="461665"/>
          </a:xfrm>
          <a:prstGeom prst="rect">
            <a:avLst/>
          </a:prstGeom>
          <a:noFill/>
        </p:spPr>
        <p:txBody>
          <a:bodyPr wrap="square" rtlCol="0">
            <a:spAutoFit/>
          </a:bodyPr>
          <a:lstStyle/>
          <a:p>
            <a:r>
              <a:rPr lang="zh-CN" altLang="en-US" sz="2400" dirty="0"/>
              <a:t>找出的灰度值：</a:t>
            </a:r>
            <a:endParaRPr lang="en-US" altLang="zh-CN" sz="2400" dirty="0"/>
          </a:p>
        </p:txBody>
      </p:sp>
      <p:pic>
        <p:nvPicPr>
          <p:cNvPr id="5" name="图片 4">
            <a:extLst>
              <a:ext uri="{FF2B5EF4-FFF2-40B4-BE49-F238E27FC236}">
                <a16:creationId xmlns:a16="http://schemas.microsoft.com/office/drawing/2014/main" id="{CA888D02-1E34-448B-A9C9-E7E3156981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963" y="1570752"/>
            <a:ext cx="5961037" cy="3395985"/>
          </a:xfrm>
          <a:prstGeom prst="rect">
            <a:avLst/>
          </a:prstGeom>
        </p:spPr>
      </p:pic>
      <p:sp>
        <p:nvSpPr>
          <p:cNvPr id="6" name="文本框 5">
            <a:extLst>
              <a:ext uri="{FF2B5EF4-FFF2-40B4-BE49-F238E27FC236}">
                <a16:creationId xmlns:a16="http://schemas.microsoft.com/office/drawing/2014/main" id="{1E17397F-D3D1-4550-B086-F3126A7040FE}"/>
              </a:ext>
            </a:extLst>
          </p:cNvPr>
          <p:cNvSpPr txBox="1"/>
          <p:nvPr/>
        </p:nvSpPr>
        <p:spPr>
          <a:xfrm>
            <a:off x="7369108" y="1667899"/>
            <a:ext cx="4274900" cy="461665"/>
          </a:xfrm>
          <a:prstGeom prst="rect">
            <a:avLst/>
          </a:prstGeom>
          <a:noFill/>
        </p:spPr>
        <p:txBody>
          <a:bodyPr wrap="square" rtlCol="0">
            <a:spAutoFit/>
          </a:bodyPr>
          <a:lstStyle/>
          <a:p>
            <a:r>
              <a:rPr lang="zh-CN" altLang="en-US" sz="2400" dirty="0"/>
              <a:t>可见，降低了大半复杂度</a:t>
            </a:r>
            <a:endParaRPr lang="en-US" altLang="zh-CN" sz="2400" dirty="0"/>
          </a:p>
        </p:txBody>
      </p:sp>
      <p:sp>
        <p:nvSpPr>
          <p:cNvPr id="7" name="文本框 6">
            <a:extLst>
              <a:ext uri="{FF2B5EF4-FFF2-40B4-BE49-F238E27FC236}">
                <a16:creationId xmlns:a16="http://schemas.microsoft.com/office/drawing/2014/main" id="{F32656C7-503A-47B3-AE25-6F05A4AE0772}"/>
              </a:ext>
            </a:extLst>
          </p:cNvPr>
          <p:cNvSpPr txBox="1"/>
          <p:nvPr/>
        </p:nvSpPr>
        <p:spPr>
          <a:xfrm>
            <a:off x="7369108" y="2807079"/>
            <a:ext cx="4274900" cy="2308324"/>
          </a:xfrm>
          <a:prstGeom prst="rect">
            <a:avLst/>
          </a:prstGeom>
          <a:noFill/>
        </p:spPr>
        <p:txBody>
          <a:bodyPr wrap="square" rtlCol="0">
            <a:spAutoFit/>
          </a:bodyPr>
          <a:lstStyle/>
          <a:p>
            <a:r>
              <a:rPr lang="zh-CN" altLang="en-US" sz="2400" dirty="0"/>
              <a:t>为了提高准确度，对这些像素逐点对应范围与模板的</a:t>
            </a:r>
            <a:r>
              <a:rPr lang="en-US" altLang="zh-CN" sz="2400" dirty="0"/>
              <a:t>RGB</a:t>
            </a:r>
            <a:r>
              <a:rPr lang="zh-CN" altLang="en-US" sz="2400" dirty="0"/>
              <a:t>进行比较，进一步得到准确的近似点，然后对所有近似点按近似值排序，上一个贪心算法找出最优点</a:t>
            </a:r>
            <a:endParaRPr lang="en-US" altLang="zh-CN" sz="2400" dirty="0"/>
          </a:p>
        </p:txBody>
      </p:sp>
    </p:spTree>
    <p:extLst>
      <p:ext uri="{BB962C8B-B14F-4D97-AF65-F5344CB8AC3E}">
        <p14:creationId xmlns:p14="http://schemas.microsoft.com/office/powerpoint/2010/main" val="663018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4566147-278E-43DA-8A58-FE5014CDE23F}"/>
              </a:ext>
            </a:extLst>
          </p:cNvPr>
          <p:cNvSpPr txBox="1"/>
          <p:nvPr/>
        </p:nvSpPr>
        <p:spPr>
          <a:xfrm>
            <a:off x="0" y="0"/>
            <a:ext cx="12192000" cy="1077218"/>
          </a:xfrm>
          <a:prstGeom prst="rect">
            <a:avLst/>
          </a:prstGeom>
          <a:noFill/>
        </p:spPr>
        <p:txBody>
          <a:bodyPr wrap="square" rtlCol="0">
            <a:spAutoFit/>
          </a:bodyPr>
          <a:lstStyle/>
          <a:p>
            <a:pPr algn="ctr"/>
            <a:r>
              <a:rPr lang="zh-CN" altLang="en-US" sz="3200" dirty="0">
                <a:latin typeface="华文中宋" panose="02010600040101010101" pitchFamily="2" charset="-122"/>
                <a:ea typeface="华文中宋" panose="02010600040101010101" pitchFamily="2" charset="-122"/>
              </a:rPr>
              <a:t>模板匹配的实现</a:t>
            </a:r>
            <a:endParaRPr lang="zh-CN" altLang="en-US" sz="3200" dirty="0"/>
          </a:p>
          <a:p>
            <a:pPr algn="ctr"/>
            <a:endParaRPr lang="zh-CN" altLang="en-US" sz="3200" dirty="0">
              <a:latin typeface="华文中宋" panose="02010600040101010101" pitchFamily="2" charset="-122"/>
              <a:ea typeface="华文中宋" panose="02010600040101010101" pitchFamily="2" charset="-122"/>
            </a:endParaRPr>
          </a:p>
        </p:txBody>
      </p:sp>
      <p:sp>
        <p:nvSpPr>
          <p:cNvPr id="3" name="文本框 2">
            <a:extLst>
              <a:ext uri="{FF2B5EF4-FFF2-40B4-BE49-F238E27FC236}">
                <a16:creationId xmlns:a16="http://schemas.microsoft.com/office/drawing/2014/main" id="{8249EB35-034B-4557-AD87-CFD042D1B571}"/>
              </a:ext>
            </a:extLst>
          </p:cNvPr>
          <p:cNvSpPr txBox="1"/>
          <p:nvPr/>
        </p:nvSpPr>
        <p:spPr>
          <a:xfrm>
            <a:off x="0" y="846385"/>
            <a:ext cx="6420255" cy="461665"/>
          </a:xfrm>
          <a:prstGeom prst="rect">
            <a:avLst/>
          </a:prstGeom>
          <a:noFill/>
        </p:spPr>
        <p:txBody>
          <a:bodyPr wrap="square" rtlCol="0">
            <a:spAutoFit/>
          </a:bodyPr>
          <a:lstStyle/>
          <a:p>
            <a:r>
              <a:rPr lang="zh-CN" altLang="en-US" sz="2400" dirty="0"/>
              <a:t>计算匹配度：</a:t>
            </a:r>
            <a:endParaRPr lang="en-US" altLang="zh-CN" sz="2400" dirty="0"/>
          </a:p>
        </p:txBody>
      </p:sp>
      <p:sp>
        <p:nvSpPr>
          <p:cNvPr id="7" name="文本框 6">
            <a:extLst>
              <a:ext uri="{FF2B5EF4-FFF2-40B4-BE49-F238E27FC236}">
                <a16:creationId xmlns:a16="http://schemas.microsoft.com/office/drawing/2014/main" id="{F32656C7-503A-47B3-AE25-6F05A4AE0772}"/>
              </a:ext>
            </a:extLst>
          </p:cNvPr>
          <p:cNvSpPr txBox="1"/>
          <p:nvPr/>
        </p:nvSpPr>
        <p:spPr>
          <a:xfrm>
            <a:off x="-1" y="1807838"/>
            <a:ext cx="4939645" cy="1938992"/>
          </a:xfrm>
          <a:prstGeom prst="rect">
            <a:avLst/>
          </a:prstGeom>
          <a:noFill/>
        </p:spPr>
        <p:txBody>
          <a:bodyPr wrap="square" rtlCol="0">
            <a:spAutoFit/>
          </a:bodyPr>
          <a:lstStyle/>
          <a:p>
            <a:r>
              <a:rPr lang="zh-CN" altLang="en-US" sz="2400" dirty="0"/>
              <a:t>为了使得目标区域与非目标区域的匹配度相差足够大，使用</a:t>
            </a:r>
            <a:endParaRPr lang="en-US" altLang="zh-CN" sz="2400" dirty="0"/>
          </a:p>
          <a:p>
            <a:r>
              <a:rPr lang="en-US" altLang="zh-CN" sz="2400" dirty="0"/>
              <a:t> sum max(|R1-R2|,|G1-G2|,|B1-B2|)^6</a:t>
            </a:r>
          </a:p>
          <a:p>
            <a:r>
              <a:rPr lang="zh-CN" altLang="en-US" sz="2400" dirty="0"/>
              <a:t>为匹配度</a:t>
            </a:r>
            <a:endParaRPr lang="en-US" altLang="zh-CN" sz="2400" dirty="0"/>
          </a:p>
        </p:txBody>
      </p:sp>
      <p:pic>
        <p:nvPicPr>
          <p:cNvPr id="8" name="图片 7">
            <a:extLst>
              <a:ext uri="{FF2B5EF4-FFF2-40B4-BE49-F238E27FC236}">
                <a16:creationId xmlns:a16="http://schemas.microsoft.com/office/drawing/2014/main" id="{4E35073B-9841-4145-81DD-27F3F0C5BB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5392" y="1308050"/>
            <a:ext cx="6048375" cy="4029075"/>
          </a:xfrm>
          <a:prstGeom prst="rect">
            <a:avLst/>
          </a:prstGeom>
        </p:spPr>
      </p:pic>
    </p:spTree>
    <p:extLst>
      <p:ext uri="{BB962C8B-B14F-4D97-AF65-F5344CB8AC3E}">
        <p14:creationId xmlns:p14="http://schemas.microsoft.com/office/powerpoint/2010/main" val="742334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A476612-6230-46C5-8BAB-BC6A79B888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11" y="1565595"/>
            <a:ext cx="5977588" cy="3521971"/>
          </a:xfrm>
          <a:prstGeom prst="rect">
            <a:avLst/>
          </a:prstGeom>
        </p:spPr>
      </p:pic>
      <p:sp>
        <p:nvSpPr>
          <p:cNvPr id="4" name="文本框 3">
            <a:extLst>
              <a:ext uri="{FF2B5EF4-FFF2-40B4-BE49-F238E27FC236}">
                <a16:creationId xmlns:a16="http://schemas.microsoft.com/office/drawing/2014/main" id="{50E55969-CA0F-4E75-95D1-19FB97F766B4}"/>
              </a:ext>
            </a:extLst>
          </p:cNvPr>
          <p:cNvSpPr txBox="1"/>
          <p:nvPr/>
        </p:nvSpPr>
        <p:spPr>
          <a:xfrm>
            <a:off x="0" y="0"/>
            <a:ext cx="12192000" cy="1077218"/>
          </a:xfrm>
          <a:prstGeom prst="rect">
            <a:avLst/>
          </a:prstGeom>
          <a:noFill/>
        </p:spPr>
        <p:txBody>
          <a:bodyPr wrap="square" rtlCol="0">
            <a:spAutoFit/>
          </a:bodyPr>
          <a:lstStyle/>
          <a:p>
            <a:pPr algn="ctr"/>
            <a:r>
              <a:rPr lang="zh-CN" altLang="en-US" sz="3200" dirty="0">
                <a:latin typeface="华文中宋" panose="02010600040101010101" pitchFamily="2" charset="-122"/>
                <a:ea typeface="华文中宋" panose="02010600040101010101" pitchFamily="2" charset="-122"/>
              </a:rPr>
              <a:t>模板匹配的实现</a:t>
            </a:r>
            <a:endParaRPr lang="zh-CN" altLang="en-US" sz="3200" dirty="0"/>
          </a:p>
          <a:p>
            <a:pPr algn="ctr"/>
            <a:endParaRPr lang="zh-CN" altLang="en-US" sz="3200" dirty="0">
              <a:latin typeface="华文中宋" panose="02010600040101010101" pitchFamily="2" charset="-122"/>
              <a:ea typeface="华文中宋" panose="02010600040101010101" pitchFamily="2" charset="-122"/>
            </a:endParaRPr>
          </a:p>
        </p:txBody>
      </p:sp>
      <p:sp>
        <p:nvSpPr>
          <p:cNvPr id="5" name="文本框 4">
            <a:extLst>
              <a:ext uri="{FF2B5EF4-FFF2-40B4-BE49-F238E27FC236}">
                <a16:creationId xmlns:a16="http://schemas.microsoft.com/office/drawing/2014/main" id="{481554CB-5CEF-4639-8E88-A61786491B1C}"/>
              </a:ext>
            </a:extLst>
          </p:cNvPr>
          <p:cNvSpPr txBox="1"/>
          <p:nvPr/>
        </p:nvSpPr>
        <p:spPr>
          <a:xfrm>
            <a:off x="0" y="846385"/>
            <a:ext cx="6420255" cy="461665"/>
          </a:xfrm>
          <a:prstGeom prst="rect">
            <a:avLst/>
          </a:prstGeom>
          <a:noFill/>
        </p:spPr>
        <p:txBody>
          <a:bodyPr wrap="square" rtlCol="0">
            <a:spAutoFit/>
          </a:bodyPr>
          <a:lstStyle/>
          <a:p>
            <a:r>
              <a:rPr lang="zh-CN" altLang="en-US" sz="2400" dirty="0"/>
              <a:t>贪心算法：</a:t>
            </a:r>
            <a:endParaRPr lang="en-US" altLang="zh-CN" sz="2400" dirty="0"/>
          </a:p>
        </p:txBody>
      </p:sp>
      <p:sp>
        <p:nvSpPr>
          <p:cNvPr id="6" name="文本框 5">
            <a:extLst>
              <a:ext uri="{FF2B5EF4-FFF2-40B4-BE49-F238E27FC236}">
                <a16:creationId xmlns:a16="http://schemas.microsoft.com/office/drawing/2014/main" id="{6DC00B0E-4F6E-4F0A-B7B7-28EA17EF4121}"/>
              </a:ext>
            </a:extLst>
          </p:cNvPr>
          <p:cNvSpPr txBox="1"/>
          <p:nvPr/>
        </p:nvSpPr>
        <p:spPr>
          <a:xfrm>
            <a:off x="6096000" y="992060"/>
            <a:ext cx="6420255" cy="461665"/>
          </a:xfrm>
          <a:prstGeom prst="rect">
            <a:avLst/>
          </a:prstGeom>
          <a:noFill/>
        </p:spPr>
        <p:txBody>
          <a:bodyPr wrap="square" rtlCol="0">
            <a:spAutoFit/>
          </a:bodyPr>
          <a:lstStyle/>
          <a:p>
            <a:r>
              <a:rPr lang="zh-CN" altLang="en-US" sz="2400" dirty="0"/>
              <a:t>得到目标模板位置：</a:t>
            </a:r>
            <a:endParaRPr lang="en-US" altLang="zh-CN" sz="2400" dirty="0"/>
          </a:p>
        </p:txBody>
      </p:sp>
      <p:pic>
        <p:nvPicPr>
          <p:cNvPr id="8" name="图片 7">
            <a:extLst>
              <a:ext uri="{FF2B5EF4-FFF2-40B4-BE49-F238E27FC236}">
                <a16:creationId xmlns:a16="http://schemas.microsoft.com/office/drawing/2014/main" id="{3A7FAAC4-25AA-4536-B98F-0051A763F6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2554" y="1565595"/>
            <a:ext cx="5778358" cy="3307962"/>
          </a:xfrm>
          <a:prstGeom prst="rect">
            <a:avLst/>
          </a:prstGeom>
        </p:spPr>
      </p:pic>
      <p:sp>
        <p:nvSpPr>
          <p:cNvPr id="9" name="文本框 8">
            <a:extLst>
              <a:ext uri="{FF2B5EF4-FFF2-40B4-BE49-F238E27FC236}">
                <a16:creationId xmlns:a16="http://schemas.microsoft.com/office/drawing/2014/main" id="{AB1399D9-DAC5-4BA3-AFB4-E4662A249FE0}"/>
              </a:ext>
            </a:extLst>
          </p:cNvPr>
          <p:cNvSpPr txBox="1"/>
          <p:nvPr/>
        </p:nvSpPr>
        <p:spPr>
          <a:xfrm>
            <a:off x="4716294" y="5549950"/>
            <a:ext cx="2759412" cy="461665"/>
          </a:xfrm>
          <a:prstGeom prst="rect">
            <a:avLst/>
          </a:prstGeom>
          <a:noFill/>
        </p:spPr>
        <p:txBody>
          <a:bodyPr wrap="square" rtlCol="0">
            <a:spAutoFit/>
          </a:bodyPr>
          <a:lstStyle/>
          <a:p>
            <a:r>
              <a:rPr lang="zh-CN" altLang="en-US" sz="2400" dirty="0"/>
              <a:t>总复杂度约为</a:t>
            </a:r>
            <a:r>
              <a:rPr lang="en-US" altLang="zh-CN" sz="2400" dirty="0"/>
              <a:t>10^5</a:t>
            </a:r>
          </a:p>
        </p:txBody>
      </p:sp>
    </p:spTree>
    <p:extLst>
      <p:ext uri="{BB962C8B-B14F-4D97-AF65-F5344CB8AC3E}">
        <p14:creationId xmlns:p14="http://schemas.microsoft.com/office/powerpoint/2010/main" val="3222025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FB3B1A-70DA-48C6-96B4-F375E52A41F4}"/>
              </a:ext>
            </a:extLst>
          </p:cNvPr>
          <p:cNvSpPr txBox="1"/>
          <p:nvPr/>
        </p:nvSpPr>
        <p:spPr>
          <a:xfrm>
            <a:off x="0" y="0"/>
            <a:ext cx="12192000" cy="584775"/>
          </a:xfrm>
          <a:prstGeom prst="rect">
            <a:avLst/>
          </a:prstGeom>
          <a:noFill/>
        </p:spPr>
        <p:txBody>
          <a:bodyPr wrap="square" rtlCol="0">
            <a:spAutoFit/>
          </a:bodyPr>
          <a:lstStyle/>
          <a:p>
            <a:pPr algn="ctr"/>
            <a:r>
              <a:rPr lang="zh-CN" altLang="en-US" sz="3200" dirty="0">
                <a:latin typeface="华文中宋" panose="02010600040101010101" pitchFamily="2" charset="-122"/>
                <a:ea typeface="华文中宋" panose="02010600040101010101" pitchFamily="2" charset="-122"/>
              </a:rPr>
              <a:t>最终效果</a:t>
            </a:r>
          </a:p>
        </p:txBody>
      </p:sp>
    </p:spTree>
    <p:extLst>
      <p:ext uri="{BB962C8B-B14F-4D97-AF65-F5344CB8AC3E}">
        <p14:creationId xmlns:p14="http://schemas.microsoft.com/office/powerpoint/2010/main" val="2739753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BF8AB30-F504-4435-A246-4768AC64297F}"/>
              </a:ext>
            </a:extLst>
          </p:cNvPr>
          <p:cNvSpPr txBox="1"/>
          <p:nvPr/>
        </p:nvSpPr>
        <p:spPr>
          <a:xfrm>
            <a:off x="0" y="1671564"/>
            <a:ext cx="7276289" cy="1200329"/>
          </a:xfrm>
          <a:prstGeom prst="rect">
            <a:avLst/>
          </a:prstGeom>
          <a:noFill/>
        </p:spPr>
        <p:txBody>
          <a:bodyPr wrap="square" rtlCol="0">
            <a:spAutoFit/>
          </a:bodyPr>
          <a:lstStyle/>
          <a:p>
            <a:r>
              <a:rPr lang="en-US" altLang="zh-CN" sz="2400" dirty="0"/>
              <a:t>1.</a:t>
            </a:r>
            <a:r>
              <a:rPr lang="zh-CN" altLang="en-US" sz="2400" dirty="0"/>
              <a:t>文字识别会把</a:t>
            </a:r>
            <a:r>
              <a:rPr lang="en-US" altLang="zh-CN" sz="2400" dirty="0"/>
              <a:t>0</a:t>
            </a:r>
            <a:r>
              <a:rPr lang="zh-CN" altLang="en-US" sz="2400" dirty="0"/>
              <a:t>识别为口，</a:t>
            </a:r>
            <a:r>
              <a:rPr lang="en-US" altLang="zh-CN" sz="2400" dirty="0"/>
              <a:t>1</a:t>
            </a:r>
            <a:r>
              <a:rPr lang="zh-CN" altLang="en-US" sz="2400" dirty="0"/>
              <a:t>识别为</a:t>
            </a:r>
            <a:r>
              <a:rPr lang="en-US" altLang="zh-CN" sz="2400" dirty="0"/>
              <a:t>l</a:t>
            </a:r>
            <a:r>
              <a:rPr lang="zh-CN" altLang="en-US" sz="2400" dirty="0"/>
              <a:t>等错误，而数字方面使用较为频繁，因此最好利用游戏中的数据集重新训练一些</a:t>
            </a:r>
            <a:r>
              <a:rPr lang="en-US" altLang="zh-CN" sz="2400" dirty="0"/>
              <a:t>tesseract</a:t>
            </a:r>
            <a:r>
              <a:rPr lang="zh-CN" altLang="en-US" sz="2400" dirty="0"/>
              <a:t>。</a:t>
            </a:r>
          </a:p>
        </p:txBody>
      </p:sp>
      <p:sp>
        <p:nvSpPr>
          <p:cNvPr id="3" name="文本框 2">
            <a:extLst>
              <a:ext uri="{FF2B5EF4-FFF2-40B4-BE49-F238E27FC236}">
                <a16:creationId xmlns:a16="http://schemas.microsoft.com/office/drawing/2014/main" id="{AD9D814B-D152-4BCF-A8D2-2D1139567D67}"/>
              </a:ext>
            </a:extLst>
          </p:cNvPr>
          <p:cNvSpPr txBox="1"/>
          <p:nvPr/>
        </p:nvSpPr>
        <p:spPr>
          <a:xfrm>
            <a:off x="0" y="0"/>
            <a:ext cx="12192000" cy="584775"/>
          </a:xfrm>
          <a:prstGeom prst="rect">
            <a:avLst/>
          </a:prstGeom>
          <a:noFill/>
        </p:spPr>
        <p:txBody>
          <a:bodyPr wrap="square" rtlCol="0">
            <a:spAutoFit/>
          </a:bodyPr>
          <a:lstStyle/>
          <a:p>
            <a:pPr algn="ctr"/>
            <a:r>
              <a:rPr lang="zh-CN" altLang="en-US" sz="3200" dirty="0">
                <a:latin typeface="华文中宋" panose="02010600040101010101" pitchFamily="2" charset="-122"/>
                <a:ea typeface="华文中宋" panose="02010600040101010101" pitchFamily="2" charset="-122"/>
              </a:rPr>
              <a:t>展望</a:t>
            </a:r>
          </a:p>
        </p:txBody>
      </p:sp>
      <p:pic>
        <p:nvPicPr>
          <p:cNvPr id="8" name="图片 7">
            <a:extLst>
              <a:ext uri="{FF2B5EF4-FFF2-40B4-BE49-F238E27FC236}">
                <a16:creationId xmlns:a16="http://schemas.microsoft.com/office/drawing/2014/main" id="{78E68C0D-4A60-4F3A-8317-01B3602C0A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296" y="3514165"/>
            <a:ext cx="4014440" cy="1549433"/>
          </a:xfrm>
          <a:prstGeom prst="rect">
            <a:avLst/>
          </a:prstGeom>
        </p:spPr>
      </p:pic>
      <p:sp>
        <p:nvSpPr>
          <p:cNvPr id="9" name="文本框 8">
            <a:extLst>
              <a:ext uri="{FF2B5EF4-FFF2-40B4-BE49-F238E27FC236}">
                <a16:creationId xmlns:a16="http://schemas.microsoft.com/office/drawing/2014/main" id="{D696A323-1555-42E1-BDB2-6E5F73316C7A}"/>
              </a:ext>
            </a:extLst>
          </p:cNvPr>
          <p:cNvSpPr txBox="1"/>
          <p:nvPr/>
        </p:nvSpPr>
        <p:spPr>
          <a:xfrm>
            <a:off x="6285" y="5415576"/>
            <a:ext cx="7276289" cy="461665"/>
          </a:xfrm>
          <a:prstGeom prst="rect">
            <a:avLst/>
          </a:prstGeom>
          <a:noFill/>
        </p:spPr>
        <p:txBody>
          <a:bodyPr wrap="square" rtlCol="0">
            <a:spAutoFit/>
          </a:bodyPr>
          <a:lstStyle/>
          <a:p>
            <a:r>
              <a:rPr lang="en-US" altLang="zh-CN" sz="2400" dirty="0"/>
              <a:t>2.</a:t>
            </a:r>
            <a:r>
              <a:rPr lang="zh-CN" altLang="en-US" sz="2400" dirty="0"/>
              <a:t>很多判断参数都是调参试出来的，不一定是最优值</a:t>
            </a:r>
          </a:p>
        </p:txBody>
      </p:sp>
    </p:spTree>
    <p:extLst>
      <p:ext uri="{BB962C8B-B14F-4D97-AF65-F5344CB8AC3E}">
        <p14:creationId xmlns:p14="http://schemas.microsoft.com/office/powerpoint/2010/main" val="3756222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8775F6E-7A93-4A92-841E-29C0984E48E9}"/>
              </a:ext>
            </a:extLst>
          </p:cNvPr>
          <p:cNvSpPr txBox="1"/>
          <p:nvPr/>
        </p:nvSpPr>
        <p:spPr>
          <a:xfrm>
            <a:off x="0" y="0"/>
            <a:ext cx="12192000" cy="584775"/>
          </a:xfrm>
          <a:prstGeom prst="rect">
            <a:avLst/>
          </a:prstGeom>
          <a:noFill/>
        </p:spPr>
        <p:txBody>
          <a:bodyPr wrap="square" rtlCol="0">
            <a:spAutoFit/>
          </a:bodyPr>
          <a:lstStyle/>
          <a:p>
            <a:pPr algn="ctr"/>
            <a:r>
              <a:rPr lang="zh-CN" altLang="en-US" sz="3200" dirty="0">
                <a:latin typeface="华文中宋" panose="02010600040101010101" pitchFamily="2" charset="-122"/>
                <a:ea typeface="华文中宋" panose="02010600040101010101" pitchFamily="2" charset="-122"/>
              </a:rPr>
              <a:t>展望</a:t>
            </a:r>
          </a:p>
        </p:txBody>
      </p:sp>
      <p:sp>
        <p:nvSpPr>
          <p:cNvPr id="4" name="文本框 3">
            <a:extLst>
              <a:ext uri="{FF2B5EF4-FFF2-40B4-BE49-F238E27FC236}">
                <a16:creationId xmlns:a16="http://schemas.microsoft.com/office/drawing/2014/main" id="{A263DF72-F790-46AE-86EE-DAE1F7F931C0}"/>
              </a:ext>
            </a:extLst>
          </p:cNvPr>
          <p:cNvSpPr txBox="1"/>
          <p:nvPr/>
        </p:nvSpPr>
        <p:spPr>
          <a:xfrm>
            <a:off x="0" y="1671564"/>
            <a:ext cx="7276289" cy="461665"/>
          </a:xfrm>
          <a:prstGeom prst="rect">
            <a:avLst/>
          </a:prstGeom>
          <a:noFill/>
        </p:spPr>
        <p:txBody>
          <a:bodyPr wrap="square" rtlCol="0">
            <a:spAutoFit/>
          </a:bodyPr>
          <a:lstStyle/>
          <a:p>
            <a:r>
              <a:rPr lang="en-US" altLang="zh-CN" sz="2400" dirty="0"/>
              <a:t>3.</a:t>
            </a:r>
            <a:r>
              <a:rPr lang="zh-CN" altLang="en-US" sz="2400" dirty="0"/>
              <a:t>图像缩小算法可以不用计算平均值直接缩小：</a:t>
            </a:r>
          </a:p>
        </p:txBody>
      </p:sp>
      <p:pic>
        <p:nvPicPr>
          <p:cNvPr id="8" name="图片 7">
            <a:extLst>
              <a:ext uri="{FF2B5EF4-FFF2-40B4-BE49-F238E27FC236}">
                <a16:creationId xmlns:a16="http://schemas.microsoft.com/office/drawing/2014/main" id="{F116EC37-F913-47CB-851D-32F5E0D161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128" y="2996252"/>
            <a:ext cx="4976192" cy="2834922"/>
          </a:xfrm>
          <a:prstGeom prst="rect">
            <a:avLst/>
          </a:prstGeom>
        </p:spPr>
      </p:pic>
      <p:pic>
        <p:nvPicPr>
          <p:cNvPr id="10" name="图片 9">
            <a:extLst>
              <a:ext uri="{FF2B5EF4-FFF2-40B4-BE49-F238E27FC236}">
                <a16:creationId xmlns:a16="http://schemas.microsoft.com/office/drawing/2014/main" id="{1C3A7104-212C-4ADD-A876-74FB961344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2680" y="2996251"/>
            <a:ext cx="4976192" cy="2834923"/>
          </a:xfrm>
          <a:prstGeom prst="rect">
            <a:avLst/>
          </a:prstGeom>
        </p:spPr>
      </p:pic>
      <p:sp>
        <p:nvSpPr>
          <p:cNvPr id="11" name="文本框 10">
            <a:extLst>
              <a:ext uri="{FF2B5EF4-FFF2-40B4-BE49-F238E27FC236}">
                <a16:creationId xmlns:a16="http://schemas.microsoft.com/office/drawing/2014/main" id="{4B0D8993-D61A-4F7D-8464-554599099060}"/>
              </a:ext>
            </a:extLst>
          </p:cNvPr>
          <p:cNvSpPr txBox="1"/>
          <p:nvPr/>
        </p:nvSpPr>
        <p:spPr>
          <a:xfrm>
            <a:off x="2393290" y="2473387"/>
            <a:ext cx="1515867" cy="461665"/>
          </a:xfrm>
          <a:prstGeom prst="rect">
            <a:avLst/>
          </a:prstGeom>
          <a:noFill/>
        </p:spPr>
        <p:txBody>
          <a:bodyPr wrap="square" rtlCol="0">
            <a:spAutoFit/>
          </a:bodyPr>
          <a:lstStyle/>
          <a:p>
            <a:r>
              <a:rPr lang="zh-CN" altLang="en-US" sz="2400" dirty="0"/>
              <a:t>直接缩小</a:t>
            </a:r>
          </a:p>
        </p:txBody>
      </p:sp>
      <p:sp>
        <p:nvSpPr>
          <p:cNvPr id="14" name="文本框 13">
            <a:extLst>
              <a:ext uri="{FF2B5EF4-FFF2-40B4-BE49-F238E27FC236}">
                <a16:creationId xmlns:a16="http://schemas.microsoft.com/office/drawing/2014/main" id="{2364D9A9-D4E9-468C-B424-5CFBC3571947}"/>
              </a:ext>
            </a:extLst>
          </p:cNvPr>
          <p:cNvSpPr txBox="1"/>
          <p:nvPr/>
        </p:nvSpPr>
        <p:spPr>
          <a:xfrm>
            <a:off x="8438485" y="2473387"/>
            <a:ext cx="1814469" cy="461665"/>
          </a:xfrm>
          <a:prstGeom prst="rect">
            <a:avLst/>
          </a:prstGeom>
          <a:noFill/>
        </p:spPr>
        <p:txBody>
          <a:bodyPr wrap="square" rtlCol="0">
            <a:spAutoFit/>
          </a:bodyPr>
          <a:lstStyle/>
          <a:p>
            <a:r>
              <a:rPr lang="zh-CN" altLang="en-US" sz="2400" dirty="0"/>
              <a:t>平均值缩小</a:t>
            </a:r>
          </a:p>
        </p:txBody>
      </p:sp>
      <p:sp>
        <p:nvSpPr>
          <p:cNvPr id="15" name="文本框 14">
            <a:extLst>
              <a:ext uri="{FF2B5EF4-FFF2-40B4-BE49-F238E27FC236}">
                <a16:creationId xmlns:a16="http://schemas.microsoft.com/office/drawing/2014/main" id="{E358AB5C-6659-4F9B-A593-A64C9F35AC14}"/>
              </a:ext>
            </a:extLst>
          </p:cNvPr>
          <p:cNvSpPr txBox="1"/>
          <p:nvPr/>
        </p:nvSpPr>
        <p:spPr>
          <a:xfrm>
            <a:off x="1999034" y="6011615"/>
            <a:ext cx="8193932" cy="461665"/>
          </a:xfrm>
          <a:prstGeom prst="rect">
            <a:avLst/>
          </a:prstGeom>
          <a:noFill/>
        </p:spPr>
        <p:txBody>
          <a:bodyPr wrap="square" rtlCol="0">
            <a:spAutoFit/>
          </a:bodyPr>
          <a:lstStyle/>
          <a:p>
            <a:r>
              <a:rPr lang="zh-CN" altLang="en-US" sz="2400" dirty="0"/>
              <a:t>由于本方法最终用</a:t>
            </a:r>
            <a:r>
              <a:rPr lang="en-US" altLang="zh-CN" sz="2400" dirty="0"/>
              <a:t>RGB</a:t>
            </a:r>
            <a:r>
              <a:rPr lang="zh-CN" altLang="en-US" sz="2400" dirty="0"/>
              <a:t>判断相似，所以理论上应该没有区别</a:t>
            </a:r>
          </a:p>
        </p:txBody>
      </p:sp>
    </p:spTree>
    <p:extLst>
      <p:ext uri="{BB962C8B-B14F-4D97-AF65-F5344CB8AC3E}">
        <p14:creationId xmlns:p14="http://schemas.microsoft.com/office/powerpoint/2010/main" val="279320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0" end="0"/>
                                            </p:txEl>
                                          </p:spTgt>
                                        </p:tgtEl>
                                        <p:attrNameLst>
                                          <p:attrName>style.visibility</p:attrName>
                                        </p:attrNameLst>
                                      </p:cBhvr>
                                      <p:to>
                                        <p:strVal val="visible"/>
                                      </p:to>
                                    </p:set>
                                    <p:animEffect transition="in" filter="fade">
                                      <p:cBhvr>
                                        <p:cTn id="32"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BF8AB30-F504-4435-A246-4768AC64297F}"/>
              </a:ext>
            </a:extLst>
          </p:cNvPr>
          <p:cNvSpPr txBox="1"/>
          <p:nvPr/>
        </p:nvSpPr>
        <p:spPr>
          <a:xfrm>
            <a:off x="0" y="1671564"/>
            <a:ext cx="7276289" cy="461665"/>
          </a:xfrm>
          <a:prstGeom prst="rect">
            <a:avLst/>
          </a:prstGeom>
          <a:noFill/>
        </p:spPr>
        <p:txBody>
          <a:bodyPr wrap="square" rtlCol="0">
            <a:spAutoFit/>
          </a:bodyPr>
          <a:lstStyle/>
          <a:p>
            <a:r>
              <a:rPr lang="en-US" altLang="zh-CN" sz="2400" dirty="0"/>
              <a:t>4.</a:t>
            </a:r>
            <a:r>
              <a:rPr lang="zh-CN" altLang="en-US" sz="2400" dirty="0"/>
              <a:t>有可能会出现敌舰在人物背后从而被挡住无法识别</a:t>
            </a:r>
          </a:p>
        </p:txBody>
      </p:sp>
      <p:sp>
        <p:nvSpPr>
          <p:cNvPr id="3" name="文本框 2">
            <a:extLst>
              <a:ext uri="{FF2B5EF4-FFF2-40B4-BE49-F238E27FC236}">
                <a16:creationId xmlns:a16="http://schemas.microsoft.com/office/drawing/2014/main" id="{AD9D814B-D152-4BCF-A8D2-2D1139567D67}"/>
              </a:ext>
            </a:extLst>
          </p:cNvPr>
          <p:cNvSpPr txBox="1"/>
          <p:nvPr/>
        </p:nvSpPr>
        <p:spPr>
          <a:xfrm>
            <a:off x="0" y="0"/>
            <a:ext cx="12192000" cy="584775"/>
          </a:xfrm>
          <a:prstGeom prst="rect">
            <a:avLst/>
          </a:prstGeom>
          <a:noFill/>
        </p:spPr>
        <p:txBody>
          <a:bodyPr wrap="square" rtlCol="0">
            <a:spAutoFit/>
          </a:bodyPr>
          <a:lstStyle/>
          <a:p>
            <a:pPr algn="ctr"/>
            <a:r>
              <a:rPr lang="zh-CN" altLang="en-US" sz="3200" dirty="0">
                <a:latin typeface="华文中宋" panose="02010600040101010101" pitchFamily="2" charset="-122"/>
                <a:ea typeface="华文中宋" panose="02010600040101010101" pitchFamily="2" charset="-122"/>
              </a:rPr>
              <a:t>展望</a:t>
            </a:r>
          </a:p>
        </p:txBody>
      </p:sp>
      <p:sp>
        <p:nvSpPr>
          <p:cNvPr id="5" name="文本框 4">
            <a:extLst>
              <a:ext uri="{FF2B5EF4-FFF2-40B4-BE49-F238E27FC236}">
                <a16:creationId xmlns:a16="http://schemas.microsoft.com/office/drawing/2014/main" id="{F1D701A2-9CED-4290-9AC0-382FE714D579}"/>
              </a:ext>
            </a:extLst>
          </p:cNvPr>
          <p:cNvSpPr txBox="1"/>
          <p:nvPr/>
        </p:nvSpPr>
        <p:spPr>
          <a:xfrm>
            <a:off x="6999458" y="2796438"/>
            <a:ext cx="3593964" cy="830997"/>
          </a:xfrm>
          <a:prstGeom prst="rect">
            <a:avLst/>
          </a:prstGeom>
          <a:noFill/>
        </p:spPr>
        <p:txBody>
          <a:bodyPr wrap="square" rtlCol="0">
            <a:spAutoFit/>
          </a:bodyPr>
          <a:lstStyle/>
          <a:p>
            <a:r>
              <a:rPr lang="zh-CN" altLang="en-US" sz="2400" dirty="0"/>
              <a:t>这个问题目前还没有特别好的办法解决</a:t>
            </a:r>
            <a:endParaRPr lang="en-US" altLang="zh-CN" sz="2400" dirty="0"/>
          </a:p>
        </p:txBody>
      </p:sp>
      <p:pic>
        <p:nvPicPr>
          <p:cNvPr id="6" name="图片 5">
            <a:extLst>
              <a:ext uri="{FF2B5EF4-FFF2-40B4-BE49-F238E27FC236}">
                <a16:creationId xmlns:a16="http://schemas.microsoft.com/office/drawing/2014/main" id="{86FA3A8A-59BE-4A99-ACD8-02D0285CD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167" y="2796438"/>
            <a:ext cx="1619250" cy="2809875"/>
          </a:xfrm>
          <a:prstGeom prst="rect">
            <a:avLst/>
          </a:prstGeom>
        </p:spPr>
      </p:pic>
      <p:sp>
        <p:nvSpPr>
          <p:cNvPr id="9" name="文本框 8">
            <a:extLst>
              <a:ext uri="{FF2B5EF4-FFF2-40B4-BE49-F238E27FC236}">
                <a16:creationId xmlns:a16="http://schemas.microsoft.com/office/drawing/2014/main" id="{7142D283-D964-4682-A69D-13FBCE08CAAD}"/>
              </a:ext>
            </a:extLst>
          </p:cNvPr>
          <p:cNvSpPr txBox="1"/>
          <p:nvPr/>
        </p:nvSpPr>
        <p:spPr>
          <a:xfrm>
            <a:off x="17650" y="5952904"/>
            <a:ext cx="7276289" cy="461665"/>
          </a:xfrm>
          <a:prstGeom prst="rect">
            <a:avLst/>
          </a:prstGeom>
          <a:noFill/>
        </p:spPr>
        <p:txBody>
          <a:bodyPr wrap="square" rtlCol="0">
            <a:spAutoFit/>
          </a:bodyPr>
          <a:lstStyle/>
          <a:p>
            <a:r>
              <a:rPr lang="en-US" altLang="zh-CN" sz="2400" dirty="0"/>
              <a:t>5.</a:t>
            </a:r>
            <a:r>
              <a:rPr lang="zh-CN" altLang="en-US" sz="2400" dirty="0"/>
              <a:t>以及还有些</a:t>
            </a:r>
            <a:r>
              <a:rPr lang="en-US" altLang="zh-CN" sz="2400" dirty="0"/>
              <a:t>bug</a:t>
            </a:r>
            <a:r>
              <a:rPr lang="zh-CN" altLang="en-US" sz="2400" dirty="0"/>
              <a:t>，功能不够完善</a:t>
            </a:r>
          </a:p>
        </p:txBody>
      </p:sp>
    </p:spTree>
    <p:extLst>
      <p:ext uri="{BB962C8B-B14F-4D97-AF65-F5344CB8AC3E}">
        <p14:creationId xmlns:p14="http://schemas.microsoft.com/office/powerpoint/2010/main" val="2458295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sp useBgFill="1">
        <p:nvSpPr>
          <p:cNvPr id="2" name="标题 1">
            <a:extLst>
              <a:ext uri="{FF2B5EF4-FFF2-40B4-BE49-F238E27FC236}">
                <a16:creationId xmlns:a16="http://schemas.microsoft.com/office/drawing/2014/main" id="{306F6A6A-9B6B-4DAF-9D5B-3B8EB00F78C6}"/>
              </a:ext>
            </a:extLst>
          </p:cNvPr>
          <p:cNvSpPr txBox="1">
            <a:spLocks/>
          </p:cNvSpPr>
          <p:nvPr/>
        </p:nvSpPr>
        <p:spPr>
          <a:xfrm>
            <a:off x="5058383" y="5206020"/>
            <a:ext cx="7133617" cy="1651980"/>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13800" dirty="0">
                <a:latin typeface="华文隶书" panose="02010800040101010101" pitchFamily="2" charset="-122"/>
                <a:ea typeface="华文隶书" panose="02010800040101010101" pitchFamily="2" charset="-122"/>
              </a:rPr>
              <a:t>Thank You</a:t>
            </a:r>
            <a:endParaRPr lang="zh-CN" altLang="en-US" sz="13800" dirty="0">
              <a:latin typeface="华文隶书" panose="02010800040101010101" pitchFamily="2" charset="-122"/>
              <a:ea typeface="华文隶书" panose="02010800040101010101" pitchFamily="2" charset="-122"/>
            </a:endParaRPr>
          </a:p>
        </p:txBody>
      </p:sp>
    </p:spTree>
    <p:extLst>
      <p:ext uri="{BB962C8B-B14F-4D97-AF65-F5344CB8AC3E}">
        <p14:creationId xmlns:p14="http://schemas.microsoft.com/office/powerpoint/2010/main" val="2022029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9ECBBA96-59DB-41FF-A01F-0E9D6DEF29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830" y="797667"/>
            <a:ext cx="4805464" cy="2703073"/>
          </a:xfrm>
          <a:prstGeom prst="rect">
            <a:avLst/>
          </a:prstGeom>
        </p:spPr>
      </p:pic>
      <p:sp>
        <p:nvSpPr>
          <p:cNvPr id="10" name="文本框 9">
            <a:extLst>
              <a:ext uri="{FF2B5EF4-FFF2-40B4-BE49-F238E27FC236}">
                <a16:creationId xmlns:a16="http://schemas.microsoft.com/office/drawing/2014/main" id="{7C039F86-C727-407E-8C9A-B3F45D415973}"/>
              </a:ext>
            </a:extLst>
          </p:cNvPr>
          <p:cNvSpPr txBox="1"/>
          <p:nvPr/>
        </p:nvSpPr>
        <p:spPr>
          <a:xfrm>
            <a:off x="0" y="0"/>
            <a:ext cx="12192000" cy="1077218"/>
          </a:xfrm>
          <a:prstGeom prst="rect">
            <a:avLst/>
          </a:prstGeom>
          <a:noFill/>
        </p:spPr>
        <p:txBody>
          <a:bodyPr wrap="square" rtlCol="0">
            <a:spAutoFit/>
          </a:bodyPr>
          <a:lstStyle/>
          <a:p>
            <a:pPr algn="ctr"/>
            <a:r>
              <a:rPr lang="zh-CN" altLang="en-US" sz="3200" dirty="0">
                <a:latin typeface="华文中宋" panose="02010600040101010101" pitchFamily="2" charset="-122"/>
                <a:ea typeface="华文中宋" panose="02010600040101010101" pitchFamily="2" charset="-122"/>
              </a:rPr>
              <a:t>初步分析</a:t>
            </a:r>
            <a:endParaRPr lang="zh-CN" altLang="en-US" sz="3200" dirty="0"/>
          </a:p>
          <a:p>
            <a:pPr algn="ctr"/>
            <a:endParaRPr lang="zh-CN" altLang="en-US" sz="3200" dirty="0">
              <a:latin typeface="华文中宋" panose="02010600040101010101" pitchFamily="2" charset="-122"/>
              <a:ea typeface="华文中宋" panose="02010600040101010101" pitchFamily="2" charset="-122"/>
            </a:endParaRPr>
          </a:p>
        </p:txBody>
      </p:sp>
      <p:pic>
        <p:nvPicPr>
          <p:cNvPr id="12" name="图片 11">
            <a:extLst>
              <a:ext uri="{FF2B5EF4-FFF2-40B4-BE49-F238E27FC236}">
                <a16:creationId xmlns:a16="http://schemas.microsoft.com/office/drawing/2014/main" id="{10AF9429-8F46-46DC-8C57-EE4D15188E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830" y="3989556"/>
            <a:ext cx="4805464" cy="2703074"/>
          </a:xfrm>
          <a:prstGeom prst="rect">
            <a:avLst/>
          </a:prstGeom>
        </p:spPr>
      </p:pic>
      <p:pic>
        <p:nvPicPr>
          <p:cNvPr id="14" name="图片 13">
            <a:extLst>
              <a:ext uri="{FF2B5EF4-FFF2-40B4-BE49-F238E27FC236}">
                <a16:creationId xmlns:a16="http://schemas.microsoft.com/office/drawing/2014/main" id="{8C4108A9-9C46-40EC-A17A-92FA294317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4706" y="797667"/>
            <a:ext cx="4805464" cy="2703074"/>
          </a:xfrm>
          <a:prstGeom prst="rect">
            <a:avLst/>
          </a:prstGeom>
        </p:spPr>
      </p:pic>
      <p:pic>
        <p:nvPicPr>
          <p:cNvPr id="16" name="图片 15">
            <a:extLst>
              <a:ext uri="{FF2B5EF4-FFF2-40B4-BE49-F238E27FC236}">
                <a16:creationId xmlns:a16="http://schemas.microsoft.com/office/drawing/2014/main" id="{76EC4776-C198-48B4-A4CF-339A8954F5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4706" y="3990772"/>
            <a:ext cx="4805464" cy="2703074"/>
          </a:xfrm>
          <a:prstGeom prst="rect">
            <a:avLst/>
          </a:prstGeom>
        </p:spPr>
      </p:pic>
    </p:spTree>
    <p:extLst>
      <p:ext uri="{BB962C8B-B14F-4D97-AF65-F5344CB8AC3E}">
        <p14:creationId xmlns:p14="http://schemas.microsoft.com/office/powerpoint/2010/main" val="258209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7C039F86-C727-407E-8C9A-B3F45D415973}"/>
              </a:ext>
            </a:extLst>
          </p:cNvPr>
          <p:cNvSpPr txBox="1"/>
          <p:nvPr/>
        </p:nvSpPr>
        <p:spPr>
          <a:xfrm>
            <a:off x="0" y="0"/>
            <a:ext cx="12192000" cy="1077218"/>
          </a:xfrm>
          <a:prstGeom prst="rect">
            <a:avLst/>
          </a:prstGeom>
          <a:noFill/>
        </p:spPr>
        <p:txBody>
          <a:bodyPr wrap="square" rtlCol="0">
            <a:spAutoFit/>
          </a:bodyPr>
          <a:lstStyle/>
          <a:p>
            <a:pPr algn="ctr"/>
            <a:r>
              <a:rPr lang="zh-CN" altLang="en-US" sz="3200" dirty="0">
                <a:latin typeface="华文中宋" panose="02010600040101010101" pitchFamily="2" charset="-122"/>
                <a:ea typeface="华文中宋" panose="02010600040101010101" pitchFamily="2" charset="-122"/>
              </a:rPr>
              <a:t>初步分析</a:t>
            </a:r>
            <a:endParaRPr lang="zh-CN" altLang="en-US" sz="3200" dirty="0"/>
          </a:p>
          <a:p>
            <a:pPr algn="ctr"/>
            <a:endParaRPr lang="zh-CN" altLang="en-US" sz="3200" dirty="0">
              <a:latin typeface="华文中宋" panose="02010600040101010101" pitchFamily="2" charset="-122"/>
              <a:ea typeface="华文中宋" panose="02010600040101010101" pitchFamily="2" charset="-122"/>
            </a:endParaRPr>
          </a:p>
        </p:txBody>
      </p:sp>
      <p:sp>
        <p:nvSpPr>
          <p:cNvPr id="8" name="文本框 7">
            <a:extLst>
              <a:ext uri="{FF2B5EF4-FFF2-40B4-BE49-F238E27FC236}">
                <a16:creationId xmlns:a16="http://schemas.microsoft.com/office/drawing/2014/main" id="{CB87DD46-D024-4438-81C7-D63F140E76D0}"/>
              </a:ext>
            </a:extLst>
          </p:cNvPr>
          <p:cNvSpPr txBox="1"/>
          <p:nvPr/>
        </p:nvSpPr>
        <p:spPr>
          <a:xfrm>
            <a:off x="1" y="846385"/>
            <a:ext cx="3525624" cy="3046988"/>
          </a:xfrm>
          <a:prstGeom prst="rect">
            <a:avLst/>
          </a:prstGeom>
          <a:noFill/>
        </p:spPr>
        <p:txBody>
          <a:bodyPr wrap="square" rtlCol="0">
            <a:spAutoFit/>
          </a:bodyPr>
          <a:lstStyle/>
          <a:p>
            <a:r>
              <a:rPr lang="zh-CN" altLang="en-US" sz="2400" dirty="0"/>
              <a:t>显然，最好的方法为分页面处理，即对每个页面，寻找该页面的特征，利用特征判断当前处于那个页面，对不同页面进行不同的处理，可以使用页面上的文字作为特征</a:t>
            </a:r>
            <a:endParaRPr lang="en-US" altLang="zh-CN" sz="2400" dirty="0"/>
          </a:p>
        </p:txBody>
      </p:sp>
      <p:pic>
        <p:nvPicPr>
          <p:cNvPr id="3" name="图片 2">
            <a:extLst>
              <a:ext uri="{FF2B5EF4-FFF2-40B4-BE49-F238E27FC236}">
                <a16:creationId xmlns:a16="http://schemas.microsoft.com/office/drawing/2014/main" id="{9CEAE3CF-84A0-4A7A-8AD9-98E3D0199B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4636" y="744716"/>
            <a:ext cx="6768352" cy="5575955"/>
          </a:xfrm>
          <a:prstGeom prst="rect">
            <a:avLst/>
          </a:prstGeom>
        </p:spPr>
      </p:pic>
    </p:spTree>
    <p:extLst>
      <p:ext uri="{BB962C8B-B14F-4D97-AF65-F5344CB8AC3E}">
        <p14:creationId xmlns:p14="http://schemas.microsoft.com/office/powerpoint/2010/main" val="530399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F2691FA-9440-41F8-A341-C8FC3CCB2D84}"/>
              </a:ext>
            </a:extLst>
          </p:cNvPr>
          <p:cNvSpPr txBox="1"/>
          <p:nvPr/>
        </p:nvSpPr>
        <p:spPr>
          <a:xfrm>
            <a:off x="0" y="0"/>
            <a:ext cx="12192000" cy="1077218"/>
          </a:xfrm>
          <a:prstGeom prst="rect">
            <a:avLst/>
          </a:prstGeom>
          <a:noFill/>
        </p:spPr>
        <p:txBody>
          <a:bodyPr wrap="square" rtlCol="0">
            <a:spAutoFit/>
          </a:bodyPr>
          <a:lstStyle/>
          <a:p>
            <a:pPr algn="ctr"/>
            <a:r>
              <a:rPr lang="zh-CN" altLang="en-US" sz="3200" dirty="0">
                <a:latin typeface="华文中宋" panose="02010600040101010101" pitchFamily="2" charset="-122"/>
                <a:ea typeface="华文中宋" panose="02010600040101010101" pitchFamily="2" charset="-122"/>
              </a:rPr>
              <a:t>文本识别的实现</a:t>
            </a:r>
            <a:endParaRPr lang="zh-CN" altLang="en-US" sz="3200" dirty="0"/>
          </a:p>
          <a:p>
            <a:pPr algn="ctr"/>
            <a:endParaRPr lang="zh-CN" altLang="en-US" sz="3200" dirty="0">
              <a:latin typeface="华文中宋" panose="02010600040101010101" pitchFamily="2" charset="-122"/>
              <a:ea typeface="华文中宋" panose="02010600040101010101" pitchFamily="2" charset="-122"/>
            </a:endParaRPr>
          </a:p>
        </p:txBody>
      </p:sp>
      <p:sp>
        <p:nvSpPr>
          <p:cNvPr id="3" name="文本框 2">
            <a:extLst>
              <a:ext uri="{FF2B5EF4-FFF2-40B4-BE49-F238E27FC236}">
                <a16:creationId xmlns:a16="http://schemas.microsoft.com/office/drawing/2014/main" id="{6A0C9DB6-1387-46C5-9565-5195D0717CC4}"/>
              </a:ext>
            </a:extLst>
          </p:cNvPr>
          <p:cNvSpPr txBox="1"/>
          <p:nvPr/>
        </p:nvSpPr>
        <p:spPr>
          <a:xfrm>
            <a:off x="0" y="846385"/>
            <a:ext cx="6420255" cy="461665"/>
          </a:xfrm>
          <a:prstGeom prst="rect">
            <a:avLst/>
          </a:prstGeom>
          <a:noFill/>
        </p:spPr>
        <p:txBody>
          <a:bodyPr wrap="square" rtlCol="0">
            <a:spAutoFit/>
          </a:bodyPr>
          <a:lstStyle/>
          <a:p>
            <a:r>
              <a:rPr lang="zh-CN" altLang="en-US" sz="2400" dirty="0"/>
              <a:t>方案</a:t>
            </a:r>
            <a:r>
              <a:rPr lang="en-US" altLang="zh-CN" sz="2400" dirty="0"/>
              <a:t>1</a:t>
            </a:r>
            <a:r>
              <a:rPr lang="zh-CN" altLang="en-US" sz="2400" dirty="0"/>
              <a:t>：自己写神经网络实现印刷体识别</a:t>
            </a:r>
            <a:endParaRPr lang="en-US" altLang="zh-CN" sz="2400" dirty="0"/>
          </a:p>
        </p:txBody>
      </p:sp>
      <p:pic>
        <p:nvPicPr>
          <p:cNvPr id="5" name="图片 4">
            <a:extLst>
              <a:ext uri="{FF2B5EF4-FFF2-40B4-BE49-F238E27FC236}">
                <a16:creationId xmlns:a16="http://schemas.microsoft.com/office/drawing/2014/main" id="{6B09822D-81EE-4F68-A70A-40C5FD1507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7236" y="0"/>
            <a:ext cx="2778260" cy="6858000"/>
          </a:xfrm>
          <a:prstGeom prst="rect">
            <a:avLst/>
          </a:prstGeom>
        </p:spPr>
      </p:pic>
      <p:sp>
        <p:nvSpPr>
          <p:cNvPr id="7" name="文本框 6">
            <a:extLst>
              <a:ext uri="{FF2B5EF4-FFF2-40B4-BE49-F238E27FC236}">
                <a16:creationId xmlns:a16="http://schemas.microsoft.com/office/drawing/2014/main" id="{69D4E104-9099-43F1-BB62-EB37888035F7}"/>
              </a:ext>
            </a:extLst>
          </p:cNvPr>
          <p:cNvSpPr txBox="1"/>
          <p:nvPr/>
        </p:nvSpPr>
        <p:spPr>
          <a:xfrm>
            <a:off x="6607665" y="846385"/>
            <a:ext cx="2542161" cy="461665"/>
          </a:xfrm>
          <a:prstGeom prst="rect">
            <a:avLst/>
          </a:prstGeom>
          <a:noFill/>
        </p:spPr>
        <p:txBody>
          <a:bodyPr wrap="square" rtlCol="0">
            <a:spAutoFit/>
          </a:bodyPr>
          <a:lstStyle/>
          <a:p>
            <a:r>
              <a:rPr lang="zh-CN" altLang="en-US" sz="2400" dirty="0"/>
              <a:t>搭建的三层</a:t>
            </a:r>
            <a:r>
              <a:rPr lang="en-US" altLang="zh-CN" sz="2400" dirty="0"/>
              <a:t>CNN</a:t>
            </a:r>
            <a:r>
              <a:rPr lang="zh-CN" altLang="en-US" sz="2400" dirty="0"/>
              <a:t>：</a:t>
            </a:r>
            <a:endParaRPr lang="en-US" altLang="zh-CN" sz="2400" dirty="0"/>
          </a:p>
        </p:txBody>
      </p:sp>
      <p:sp>
        <p:nvSpPr>
          <p:cNvPr id="10" name="文本框 9">
            <a:extLst>
              <a:ext uri="{FF2B5EF4-FFF2-40B4-BE49-F238E27FC236}">
                <a16:creationId xmlns:a16="http://schemas.microsoft.com/office/drawing/2014/main" id="{F087096A-CA7F-4B7D-83B4-D79303C1EC48}"/>
              </a:ext>
            </a:extLst>
          </p:cNvPr>
          <p:cNvSpPr txBox="1"/>
          <p:nvPr/>
        </p:nvSpPr>
        <p:spPr>
          <a:xfrm>
            <a:off x="-1" y="1911322"/>
            <a:ext cx="6965005" cy="461665"/>
          </a:xfrm>
          <a:prstGeom prst="rect">
            <a:avLst/>
          </a:prstGeom>
          <a:noFill/>
        </p:spPr>
        <p:txBody>
          <a:bodyPr wrap="square" rtlCol="0">
            <a:spAutoFit/>
          </a:bodyPr>
          <a:lstStyle/>
          <a:p>
            <a:r>
              <a:rPr lang="zh-CN" altLang="en-US" sz="2400" dirty="0"/>
              <a:t>数据来源：（根据系统字体生成图片）</a:t>
            </a:r>
            <a:endParaRPr lang="en-US" altLang="zh-CN" sz="2400" dirty="0"/>
          </a:p>
        </p:txBody>
      </p:sp>
      <p:pic>
        <p:nvPicPr>
          <p:cNvPr id="12" name="图片 11">
            <a:extLst>
              <a:ext uri="{FF2B5EF4-FFF2-40B4-BE49-F238E27FC236}">
                <a16:creationId xmlns:a16="http://schemas.microsoft.com/office/drawing/2014/main" id="{4F3E788D-2400-4C74-B112-D8D4E627F8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2215" y="2827711"/>
            <a:ext cx="7241989" cy="2376587"/>
          </a:xfrm>
          <a:prstGeom prst="rect">
            <a:avLst/>
          </a:prstGeom>
        </p:spPr>
      </p:pic>
      <p:sp>
        <p:nvSpPr>
          <p:cNvPr id="13" name="文本框 12">
            <a:extLst>
              <a:ext uri="{FF2B5EF4-FFF2-40B4-BE49-F238E27FC236}">
                <a16:creationId xmlns:a16="http://schemas.microsoft.com/office/drawing/2014/main" id="{9B1608A8-EEC5-419D-80D3-AC838FD5E3B2}"/>
              </a:ext>
            </a:extLst>
          </p:cNvPr>
          <p:cNvSpPr txBox="1"/>
          <p:nvPr/>
        </p:nvSpPr>
        <p:spPr>
          <a:xfrm>
            <a:off x="-1488" y="5659022"/>
            <a:ext cx="6538475" cy="461665"/>
          </a:xfrm>
          <a:prstGeom prst="rect">
            <a:avLst/>
          </a:prstGeom>
          <a:noFill/>
        </p:spPr>
        <p:txBody>
          <a:bodyPr wrap="square" rtlCol="0">
            <a:spAutoFit/>
          </a:bodyPr>
          <a:lstStyle/>
          <a:p>
            <a:r>
              <a:rPr lang="zh-CN" altLang="en-US" sz="2400" dirty="0"/>
              <a:t>缺点：训练了几个小时，但效果依然糟糕</a:t>
            </a:r>
            <a:endParaRPr lang="en-US" altLang="zh-CN" sz="2400" dirty="0"/>
          </a:p>
        </p:txBody>
      </p:sp>
    </p:spTree>
    <p:extLst>
      <p:ext uri="{BB962C8B-B14F-4D97-AF65-F5344CB8AC3E}">
        <p14:creationId xmlns:p14="http://schemas.microsoft.com/office/powerpoint/2010/main" val="3415484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0"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7AFE00D-AD08-412D-864C-CD5612C11E46}"/>
              </a:ext>
            </a:extLst>
          </p:cNvPr>
          <p:cNvSpPr txBox="1"/>
          <p:nvPr/>
        </p:nvSpPr>
        <p:spPr>
          <a:xfrm>
            <a:off x="0" y="0"/>
            <a:ext cx="12192000" cy="1077218"/>
          </a:xfrm>
          <a:prstGeom prst="rect">
            <a:avLst/>
          </a:prstGeom>
          <a:noFill/>
        </p:spPr>
        <p:txBody>
          <a:bodyPr wrap="square" rtlCol="0">
            <a:spAutoFit/>
          </a:bodyPr>
          <a:lstStyle/>
          <a:p>
            <a:pPr algn="ctr"/>
            <a:r>
              <a:rPr lang="zh-CN" altLang="en-US" sz="3200" dirty="0">
                <a:latin typeface="华文中宋" panose="02010600040101010101" pitchFamily="2" charset="-122"/>
                <a:ea typeface="华文中宋" panose="02010600040101010101" pitchFamily="2" charset="-122"/>
              </a:rPr>
              <a:t>文本识别的实现</a:t>
            </a:r>
            <a:endParaRPr lang="zh-CN" altLang="en-US" sz="3200" dirty="0"/>
          </a:p>
          <a:p>
            <a:pPr algn="ctr"/>
            <a:endParaRPr lang="zh-CN" altLang="en-US" sz="3200" dirty="0">
              <a:latin typeface="华文中宋" panose="02010600040101010101" pitchFamily="2" charset="-122"/>
              <a:ea typeface="华文中宋" panose="02010600040101010101" pitchFamily="2" charset="-122"/>
            </a:endParaRPr>
          </a:p>
        </p:txBody>
      </p:sp>
      <p:sp>
        <p:nvSpPr>
          <p:cNvPr id="3" name="文本框 2">
            <a:extLst>
              <a:ext uri="{FF2B5EF4-FFF2-40B4-BE49-F238E27FC236}">
                <a16:creationId xmlns:a16="http://schemas.microsoft.com/office/drawing/2014/main" id="{1D121901-988E-43CA-A5F8-CCA1198F3B69}"/>
              </a:ext>
            </a:extLst>
          </p:cNvPr>
          <p:cNvSpPr txBox="1"/>
          <p:nvPr/>
        </p:nvSpPr>
        <p:spPr>
          <a:xfrm>
            <a:off x="0" y="846385"/>
            <a:ext cx="6420255" cy="461665"/>
          </a:xfrm>
          <a:prstGeom prst="rect">
            <a:avLst/>
          </a:prstGeom>
          <a:noFill/>
        </p:spPr>
        <p:txBody>
          <a:bodyPr wrap="square" rtlCol="0">
            <a:spAutoFit/>
          </a:bodyPr>
          <a:lstStyle/>
          <a:p>
            <a:r>
              <a:rPr lang="zh-CN" altLang="en-US" sz="2400" dirty="0"/>
              <a:t>方案</a:t>
            </a:r>
            <a:r>
              <a:rPr lang="en-US" altLang="zh-CN" sz="2400" dirty="0"/>
              <a:t>2</a:t>
            </a:r>
            <a:r>
              <a:rPr lang="zh-CN" altLang="en-US" sz="2400" dirty="0"/>
              <a:t>：利用百度提供的文本识别接口</a:t>
            </a:r>
            <a:endParaRPr lang="en-US" altLang="zh-CN" sz="2400" dirty="0"/>
          </a:p>
        </p:txBody>
      </p:sp>
      <p:pic>
        <p:nvPicPr>
          <p:cNvPr id="5" name="图片 4">
            <a:extLst>
              <a:ext uri="{FF2B5EF4-FFF2-40B4-BE49-F238E27FC236}">
                <a16:creationId xmlns:a16="http://schemas.microsoft.com/office/drawing/2014/main" id="{35757B09-BCE0-421F-A1AF-D0F33522A1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7152" y="1186773"/>
            <a:ext cx="4797951" cy="5452961"/>
          </a:xfrm>
          <a:prstGeom prst="rect">
            <a:avLst/>
          </a:prstGeom>
        </p:spPr>
      </p:pic>
      <p:sp>
        <p:nvSpPr>
          <p:cNvPr id="6" name="文本框 5">
            <a:extLst>
              <a:ext uri="{FF2B5EF4-FFF2-40B4-BE49-F238E27FC236}">
                <a16:creationId xmlns:a16="http://schemas.microsoft.com/office/drawing/2014/main" id="{000C0890-577C-41F3-8B95-02748DF4182B}"/>
              </a:ext>
            </a:extLst>
          </p:cNvPr>
          <p:cNvSpPr txBox="1"/>
          <p:nvPr/>
        </p:nvSpPr>
        <p:spPr>
          <a:xfrm>
            <a:off x="-1488" y="5659022"/>
            <a:ext cx="6538475" cy="461665"/>
          </a:xfrm>
          <a:prstGeom prst="rect">
            <a:avLst/>
          </a:prstGeom>
          <a:noFill/>
        </p:spPr>
        <p:txBody>
          <a:bodyPr wrap="square" rtlCol="0">
            <a:spAutoFit/>
          </a:bodyPr>
          <a:lstStyle/>
          <a:p>
            <a:r>
              <a:rPr lang="zh-CN" altLang="en-US" sz="2400" dirty="0"/>
              <a:t>缺点：速度太慢</a:t>
            </a:r>
            <a:endParaRPr lang="en-US" altLang="zh-CN" sz="2400" dirty="0"/>
          </a:p>
        </p:txBody>
      </p:sp>
    </p:spTree>
    <p:extLst>
      <p:ext uri="{BB962C8B-B14F-4D97-AF65-F5344CB8AC3E}">
        <p14:creationId xmlns:p14="http://schemas.microsoft.com/office/powerpoint/2010/main" val="250375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5A48C18-9683-47F3-8B00-D3DE84693450}"/>
              </a:ext>
            </a:extLst>
          </p:cNvPr>
          <p:cNvSpPr txBox="1"/>
          <p:nvPr/>
        </p:nvSpPr>
        <p:spPr>
          <a:xfrm>
            <a:off x="0" y="0"/>
            <a:ext cx="12192000" cy="1077218"/>
          </a:xfrm>
          <a:prstGeom prst="rect">
            <a:avLst/>
          </a:prstGeom>
          <a:noFill/>
        </p:spPr>
        <p:txBody>
          <a:bodyPr wrap="square" rtlCol="0">
            <a:spAutoFit/>
          </a:bodyPr>
          <a:lstStyle/>
          <a:p>
            <a:pPr algn="ctr"/>
            <a:r>
              <a:rPr lang="zh-CN" altLang="en-US" sz="3200" dirty="0">
                <a:latin typeface="华文中宋" panose="02010600040101010101" pitchFamily="2" charset="-122"/>
                <a:ea typeface="华文中宋" panose="02010600040101010101" pitchFamily="2" charset="-122"/>
              </a:rPr>
              <a:t>文本识别的实现</a:t>
            </a:r>
            <a:endParaRPr lang="zh-CN" altLang="en-US" sz="3200" dirty="0"/>
          </a:p>
          <a:p>
            <a:pPr algn="ctr"/>
            <a:endParaRPr lang="zh-CN" altLang="en-US" sz="3200" dirty="0">
              <a:latin typeface="华文中宋" panose="02010600040101010101" pitchFamily="2" charset="-122"/>
              <a:ea typeface="华文中宋" panose="02010600040101010101" pitchFamily="2" charset="-122"/>
            </a:endParaRPr>
          </a:p>
        </p:txBody>
      </p:sp>
      <p:sp>
        <p:nvSpPr>
          <p:cNvPr id="3" name="文本框 2">
            <a:extLst>
              <a:ext uri="{FF2B5EF4-FFF2-40B4-BE49-F238E27FC236}">
                <a16:creationId xmlns:a16="http://schemas.microsoft.com/office/drawing/2014/main" id="{98E9451C-7FF2-4119-84CE-DA9C9D1211C0}"/>
              </a:ext>
            </a:extLst>
          </p:cNvPr>
          <p:cNvSpPr txBox="1"/>
          <p:nvPr/>
        </p:nvSpPr>
        <p:spPr>
          <a:xfrm>
            <a:off x="0" y="846385"/>
            <a:ext cx="6420255" cy="461665"/>
          </a:xfrm>
          <a:prstGeom prst="rect">
            <a:avLst/>
          </a:prstGeom>
          <a:noFill/>
        </p:spPr>
        <p:txBody>
          <a:bodyPr wrap="square" rtlCol="0">
            <a:spAutoFit/>
          </a:bodyPr>
          <a:lstStyle/>
          <a:p>
            <a:r>
              <a:rPr lang="zh-CN" altLang="en-US" sz="2400" dirty="0"/>
              <a:t>方案</a:t>
            </a:r>
            <a:r>
              <a:rPr lang="en-US" altLang="zh-CN" sz="2400" dirty="0"/>
              <a:t>3</a:t>
            </a:r>
            <a:r>
              <a:rPr lang="zh-CN" altLang="en-US" sz="2400" dirty="0"/>
              <a:t>：使用训练好的现成</a:t>
            </a:r>
            <a:r>
              <a:rPr lang="en-US" altLang="zh-CN" sz="2400" dirty="0"/>
              <a:t>tesseract</a:t>
            </a:r>
          </a:p>
        </p:txBody>
      </p:sp>
      <p:pic>
        <p:nvPicPr>
          <p:cNvPr id="5" name="图片 4">
            <a:extLst>
              <a:ext uri="{FF2B5EF4-FFF2-40B4-BE49-F238E27FC236}">
                <a16:creationId xmlns:a16="http://schemas.microsoft.com/office/drawing/2014/main" id="{226E21A9-4C06-4116-8C47-236C6F5603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8775" y="1393487"/>
            <a:ext cx="10563225" cy="2514600"/>
          </a:xfrm>
          <a:prstGeom prst="rect">
            <a:avLst/>
          </a:prstGeom>
        </p:spPr>
      </p:pic>
      <p:sp>
        <p:nvSpPr>
          <p:cNvPr id="6" name="文本框 5">
            <a:extLst>
              <a:ext uri="{FF2B5EF4-FFF2-40B4-BE49-F238E27FC236}">
                <a16:creationId xmlns:a16="http://schemas.microsoft.com/office/drawing/2014/main" id="{88B87AAB-9801-4677-969E-4B76488CAAE7}"/>
              </a:ext>
            </a:extLst>
          </p:cNvPr>
          <p:cNvSpPr txBox="1"/>
          <p:nvPr/>
        </p:nvSpPr>
        <p:spPr>
          <a:xfrm>
            <a:off x="0" y="4224356"/>
            <a:ext cx="6420255" cy="461665"/>
          </a:xfrm>
          <a:prstGeom prst="rect">
            <a:avLst/>
          </a:prstGeom>
          <a:noFill/>
        </p:spPr>
        <p:txBody>
          <a:bodyPr wrap="square" rtlCol="0">
            <a:spAutoFit/>
          </a:bodyPr>
          <a:lstStyle/>
          <a:p>
            <a:r>
              <a:rPr lang="zh-CN" altLang="en-US" sz="2400" dirty="0"/>
              <a:t>注意：识别前需要二值化处理</a:t>
            </a:r>
            <a:endParaRPr lang="en-US" altLang="zh-CN" sz="2400" dirty="0"/>
          </a:p>
        </p:txBody>
      </p:sp>
      <p:pic>
        <p:nvPicPr>
          <p:cNvPr id="8" name="图片 7">
            <a:extLst>
              <a:ext uri="{FF2B5EF4-FFF2-40B4-BE49-F238E27FC236}">
                <a16:creationId xmlns:a16="http://schemas.microsoft.com/office/drawing/2014/main" id="{2049B61A-DB6B-46A4-A2E6-A8EC167DF8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654" y="4976552"/>
            <a:ext cx="2047875" cy="600075"/>
          </a:xfrm>
          <a:prstGeom prst="rect">
            <a:avLst/>
          </a:prstGeom>
        </p:spPr>
      </p:pic>
      <p:pic>
        <p:nvPicPr>
          <p:cNvPr id="10" name="图片 9">
            <a:extLst>
              <a:ext uri="{FF2B5EF4-FFF2-40B4-BE49-F238E27FC236}">
                <a16:creationId xmlns:a16="http://schemas.microsoft.com/office/drawing/2014/main" id="{4D1CDAE9-7ED4-49E8-A74A-852E8D0AAD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10104" y="4976552"/>
            <a:ext cx="2047876" cy="600075"/>
          </a:xfrm>
          <a:prstGeom prst="rect">
            <a:avLst/>
          </a:prstGeom>
        </p:spPr>
      </p:pic>
      <p:sp>
        <p:nvSpPr>
          <p:cNvPr id="11" name="箭头: 右 10">
            <a:extLst>
              <a:ext uri="{FF2B5EF4-FFF2-40B4-BE49-F238E27FC236}">
                <a16:creationId xmlns:a16="http://schemas.microsoft.com/office/drawing/2014/main" id="{E0130B28-0F92-4D12-A7C2-CDCAEB975911}"/>
              </a:ext>
            </a:extLst>
          </p:cNvPr>
          <p:cNvSpPr/>
          <p:nvPr/>
        </p:nvSpPr>
        <p:spPr>
          <a:xfrm>
            <a:off x="4834646" y="5029524"/>
            <a:ext cx="3112851" cy="6000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037C7AA4-1876-47FE-BB99-D62DACD5E4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18983" y="5733038"/>
            <a:ext cx="5124450" cy="1009650"/>
          </a:xfrm>
          <a:prstGeom prst="rect">
            <a:avLst/>
          </a:prstGeom>
        </p:spPr>
      </p:pic>
      <p:sp>
        <p:nvSpPr>
          <p:cNvPr id="16" name="文本框 15">
            <a:extLst>
              <a:ext uri="{FF2B5EF4-FFF2-40B4-BE49-F238E27FC236}">
                <a16:creationId xmlns:a16="http://schemas.microsoft.com/office/drawing/2014/main" id="{0AC43311-9520-4931-B630-4D7424DFD27D}"/>
              </a:ext>
            </a:extLst>
          </p:cNvPr>
          <p:cNvSpPr txBox="1"/>
          <p:nvPr/>
        </p:nvSpPr>
        <p:spPr>
          <a:xfrm>
            <a:off x="0" y="5867158"/>
            <a:ext cx="6420255" cy="461665"/>
          </a:xfrm>
          <a:prstGeom prst="rect">
            <a:avLst/>
          </a:prstGeom>
          <a:noFill/>
        </p:spPr>
        <p:txBody>
          <a:bodyPr wrap="square" rtlCol="0">
            <a:spAutoFit/>
          </a:bodyPr>
          <a:lstStyle/>
          <a:p>
            <a:r>
              <a:rPr lang="zh-CN" altLang="en-US" sz="2400" dirty="0"/>
              <a:t>识别结果：</a:t>
            </a:r>
            <a:endParaRPr lang="en-US" altLang="zh-CN" sz="2400" dirty="0"/>
          </a:p>
        </p:txBody>
      </p:sp>
    </p:spTree>
    <p:extLst>
      <p:ext uri="{BB962C8B-B14F-4D97-AF65-F5344CB8AC3E}">
        <p14:creationId xmlns:p14="http://schemas.microsoft.com/office/powerpoint/2010/main" val="291064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1" grpId="0" animBg="1"/>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5A48C18-9683-47F3-8B00-D3DE84693450}"/>
              </a:ext>
            </a:extLst>
          </p:cNvPr>
          <p:cNvSpPr txBox="1"/>
          <p:nvPr/>
        </p:nvSpPr>
        <p:spPr>
          <a:xfrm>
            <a:off x="0" y="0"/>
            <a:ext cx="12192000" cy="1077218"/>
          </a:xfrm>
          <a:prstGeom prst="rect">
            <a:avLst/>
          </a:prstGeom>
          <a:noFill/>
        </p:spPr>
        <p:txBody>
          <a:bodyPr wrap="square" rtlCol="0">
            <a:spAutoFit/>
          </a:bodyPr>
          <a:lstStyle/>
          <a:p>
            <a:pPr algn="ctr"/>
            <a:r>
              <a:rPr lang="zh-CN" altLang="en-US" sz="3200" dirty="0">
                <a:latin typeface="华文中宋" panose="02010600040101010101" pitchFamily="2" charset="-122"/>
                <a:ea typeface="华文中宋" panose="02010600040101010101" pitchFamily="2" charset="-122"/>
              </a:rPr>
              <a:t>文本识别的实现</a:t>
            </a:r>
            <a:endParaRPr lang="zh-CN" altLang="en-US" sz="3200" dirty="0"/>
          </a:p>
          <a:p>
            <a:pPr algn="ctr"/>
            <a:endParaRPr lang="zh-CN" altLang="en-US" sz="3200" dirty="0">
              <a:latin typeface="华文中宋" panose="02010600040101010101" pitchFamily="2" charset="-122"/>
              <a:ea typeface="华文中宋" panose="02010600040101010101" pitchFamily="2" charset="-122"/>
            </a:endParaRPr>
          </a:p>
        </p:txBody>
      </p:sp>
      <p:sp>
        <p:nvSpPr>
          <p:cNvPr id="3" name="文本框 2">
            <a:extLst>
              <a:ext uri="{FF2B5EF4-FFF2-40B4-BE49-F238E27FC236}">
                <a16:creationId xmlns:a16="http://schemas.microsoft.com/office/drawing/2014/main" id="{98E9451C-7FF2-4119-84CE-DA9C9D1211C0}"/>
              </a:ext>
            </a:extLst>
          </p:cNvPr>
          <p:cNvSpPr txBox="1"/>
          <p:nvPr/>
        </p:nvSpPr>
        <p:spPr>
          <a:xfrm>
            <a:off x="0" y="846385"/>
            <a:ext cx="6420255" cy="461665"/>
          </a:xfrm>
          <a:prstGeom prst="rect">
            <a:avLst/>
          </a:prstGeom>
          <a:noFill/>
        </p:spPr>
        <p:txBody>
          <a:bodyPr wrap="square" rtlCol="0">
            <a:spAutoFit/>
          </a:bodyPr>
          <a:lstStyle/>
          <a:p>
            <a:r>
              <a:rPr lang="zh-CN" altLang="en-US" sz="2400" dirty="0"/>
              <a:t>结果演示：</a:t>
            </a:r>
            <a:endParaRPr lang="en-US" altLang="zh-CN" sz="2400" dirty="0"/>
          </a:p>
        </p:txBody>
      </p:sp>
    </p:spTree>
    <p:extLst>
      <p:ext uri="{BB962C8B-B14F-4D97-AF65-F5344CB8AC3E}">
        <p14:creationId xmlns:p14="http://schemas.microsoft.com/office/powerpoint/2010/main" val="3823487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ACF8BFE-4095-4B29-9F15-81382B02BCCE}"/>
              </a:ext>
            </a:extLst>
          </p:cNvPr>
          <p:cNvSpPr txBox="1"/>
          <p:nvPr/>
        </p:nvSpPr>
        <p:spPr>
          <a:xfrm>
            <a:off x="0" y="0"/>
            <a:ext cx="12192000" cy="1077218"/>
          </a:xfrm>
          <a:prstGeom prst="rect">
            <a:avLst/>
          </a:prstGeom>
          <a:noFill/>
        </p:spPr>
        <p:txBody>
          <a:bodyPr wrap="square" rtlCol="0">
            <a:spAutoFit/>
          </a:bodyPr>
          <a:lstStyle/>
          <a:p>
            <a:pPr algn="ctr"/>
            <a:r>
              <a:rPr lang="zh-CN" altLang="en-US" sz="3200" dirty="0">
                <a:latin typeface="华文中宋" panose="02010600040101010101" pitchFamily="2" charset="-122"/>
                <a:ea typeface="华文中宋" panose="02010600040101010101" pitchFamily="2" charset="-122"/>
              </a:rPr>
              <a:t>抠像的实现</a:t>
            </a:r>
            <a:endParaRPr lang="zh-CN" altLang="en-US" sz="3200" dirty="0"/>
          </a:p>
          <a:p>
            <a:pPr algn="ctr"/>
            <a:endParaRPr lang="zh-CN" altLang="en-US" sz="3200" dirty="0">
              <a:latin typeface="华文中宋" panose="02010600040101010101" pitchFamily="2" charset="-122"/>
              <a:ea typeface="华文中宋" panose="02010600040101010101" pitchFamily="2" charset="-122"/>
            </a:endParaRPr>
          </a:p>
        </p:txBody>
      </p:sp>
      <p:sp>
        <p:nvSpPr>
          <p:cNvPr id="3" name="文本框 2">
            <a:extLst>
              <a:ext uri="{FF2B5EF4-FFF2-40B4-BE49-F238E27FC236}">
                <a16:creationId xmlns:a16="http://schemas.microsoft.com/office/drawing/2014/main" id="{144F8DD5-D643-4374-A68B-68A835F40AA7}"/>
              </a:ext>
            </a:extLst>
          </p:cNvPr>
          <p:cNvSpPr txBox="1"/>
          <p:nvPr/>
        </p:nvSpPr>
        <p:spPr>
          <a:xfrm>
            <a:off x="0" y="846385"/>
            <a:ext cx="6420255" cy="461665"/>
          </a:xfrm>
          <a:prstGeom prst="rect">
            <a:avLst/>
          </a:prstGeom>
          <a:noFill/>
        </p:spPr>
        <p:txBody>
          <a:bodyPr wrap="square" rtlCol="0">
            <a:spAutoFit/>
          </a:bodyPr>
          <a:lstStyle/>
          <a:p>
            <a:r>
              <a:rPr lang="zh-CN" altLang="en-US" sz="2400" dirty="0"/>
              <a:t>原图像：</a:t>
            </a:r>
            <a:endParaRPr lang="en-US" altLang="zh-CN" sz="2400" dirty="0"/>
          </a:p>
        </p:txBody>
      </p:sp>
      <p:pic>
        <p:nvPicPr>
          <p:cNvPr id="5" name="图片 4">
            <a:extLst>
              <a:ext uri="{FF2B5EF4-FFF2-40B4-BE49-F238E27FC236}">
                <a16:creationId xmlns:a16="http://schemas.microsoft.com/office/drawing/2014/main" id="{3212C436-B380-4E77-A59E-3056E4DAA5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73" y="1923603"/>
            <a:ext cx="2086429" cy="3429001"/>
          </a:xfrm>
          <a:prstGeom prst="rect">
            <a:avLst/>
          </a:prstGeom>
        </p:spPr>
      </p:pic>
      <p:sp>
        <p:nvSpPr>
          <p:cNvPr id="6" name="文本框 5">
            <a:extLst>
              <a:ext uri="{FF2B5EF4-FFF2-40B4-BE49-F238E27FC236}">
                <a16:creationId xmlns:a16="http://schemas.microsoft.com/office/drawing/2014/main" id="{C87526FC-CD77-4B57-9CF6-0A755621650B}"/>
              </a:ext>
            </a:extLst>
          </p:cNvPr>
          <p:cNvSpPr txBox="1"/>
          <p:nvPr/>
        </p:nvSpPr>
        <p:spPr>
          <a:xfrm>
            <a:off x="4967591" y="1923602"/>
            <a:ext cx="6420255" cy="461665"/>
          </a:xfrm>
          <a:prstGeom prst="rect">
            <a:avLst/>
          </a:prstGeom>
          <a:noFill/>
        </p:spPr>
        <p:txBody>
          <a:bodyPr wrap="square" rtlCol="0">
            <a:spAutoFit/>
          </a:bodyPr>
          <a:lstStyle/>
          <a:p>
            <a:r>
              <a:rPr lang="zh-CN" altLang="en-US" sz="2400" dirty="0"/>
              <a:t>目标：把标枪扣出来</a:t>
            </a:r>
            <a:endParaRPr lang="en-US" altLang="zh-CN" sz="2400" dirty="0"/>
          </a:p>
        </p:txBody>
      </p:sp>
      <p:sp>
        <p:nvSpPr>
          <p:cNvPr id="7" name="文本框 6">
            <a:extLst>
              <a:ext uri="{FF2B5EF4-FFF2-40B4-BE49-F238E27FC236}">
                <a16:creationId xmlns:a16="http://schemas.microsoft.com/office/drawing/2014/main" id="{501372FC-3C3D-4831-8D78-B6493C1E1A41}"/>
              </a:ext>
            </a:extLst>
          </p:cNvPr>
          <p:cNvSpPr txBox="1"/>
          <p:nvPr/>
        </p:nvSpPr>
        <p:spPr>
          <a:xfrm>
            <a:off x="4967590" y="2455381"/>
            <a:ext cx="6420255" cy="1200329"/>
          </a:xfrm>
          <a:prstGeom prst="rect">
            <a:avLst/>
          </a:prstGeom>
          <a:noFill/>
        </p:spPr>
        <p:txBody>
          <a:bodyPr wrap="square" rtlCol="0">
            <a:spAutoFit/>
          </a:bodyPr>
          <a:lstStyle/>
          <a:p>
            <a:r>
              <a:rPr lang="zh-CN" altLang="en-US" sz="2400" dirty="0"/>
              <a:t>原理：</a:t>
            </a:r>
            <a:r>
              <a:rPr lang="en-US" altLang="zh-CN" sz="2400" dirty="0"/>
              <a:t> Sobel</a:t>
            </a:r>
            <a:r>
              <a:rPr lang="zh-CN" altLang="en-US" sz="2400" dirty="0"/>
              <a:t>边缘算子及反色的边缘查找，然后高斯滤波后二值化，广度优先搜索算法找出边缘，特殊部分使用颜色区域抠图</a:t>
            </a:r>
            <a:endParaRPr lang="en-US" altLang="zh-CN" sz="2400" dirty="0"/>
          </a:p>
        </p:txBody>
      </p:sp>
    </p:spTree>
    <p:extLst>
      <p:ext uri="{BB962C8B-B14F-4D97-AF65-F5344CB8AC3E}">
        <p14:creationId xmlns:p14="http://schemas.microsoft.com/office/powerpoint/2010/main" val="1999882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2730</TotalTime>
  <Words>1112</Words>
  <Application>Microsoft Office PowerPoint</Application>
  <PresentationFormat>宽屏</PresentationFormat>
  <Paragraphs>105</Paragraphs>
  <Slides>28</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28</vt:i4>
      </vt:variant>
    </vt:vector>
  </HeadingPairs>
  <TitlesOfParts>
    <vt:vector size="34" baseType="lpstr">
      <vt:lpstr>等线</vt:lpstr>
      <vt:lpstr>等线 Light</vt:lpstr>
      <vt:lpstr>华文隶书</vt:lpstr>
      <vt:lpstr>华文中宋</vt:lpstr>
      <vt:lpstr>Arial</vt:lpstr>
      <vt:lpstr>Office 主题​​</vt:lpstr>
      <vt:lpstr>基于图像处理的碧蓝航线辅助</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1094766238@qq.com</dc:creator>
  <cp:lastModifiedBy>1094766238@qq.com</cp:lastModifiedBy>
  <cp:revision>37</cp:revision>
  <dcterms:created xsi:type="dcterms:W3CDTF">2020-12-14T07:06:15Z</dcterms:created>
  <dcterms:modified xsi:type="dcterms:W3CDTF">2020-12-16T16:13:51Z</dcterms:modified>
</cp:coreProperties>
</file>